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30"/>
  </p:notesMasterIdLst>
  <p:sldIdLst>
    <p:sldId id="1796" r:id="rId2"/>
    <p:sldId id="1791" r:id="rId3"/>
    <p:sldId id="296" r:id="rId4"/>
    <p:sldId id="294" r:id="rId5"/>
    <p:sldId id="1597" r:id="rId6"/>
    <p:sldId id="303" r:id="rId7"/>
    <p:sldId id="283" r:id="rId8"/>
    <p:sldId id="1794" r:id="rId9"/>
    <p:sldId id="1795" r:id="rId10"/>
    <p:sldId id="302" r:id="rId11"/>
    <p:sldId id="1750" r:id="rId12"/>
    <p:sldId id="1785" r:id="rId13"/>
    <p:sldId id="1790" r:id="rId14"/>
    <p:sldId id="1789" r:id="rId15"/>
    <p:sldId id="291" r:id="rId16"/>
    <p:sldId id="300" r:id="rId17"/>
    <p:sldId id="1793" r:id="rId18"/>
    <p:sldId id="1776" r:id="rId19"/>
    <p:sldId id="529" r:id="rId20"/>
    <p:sldId id="1783" r:id="rId21"/>
    <p:sldId id="1798" r:id="rId22"/>
    <p:sldId id="297" r:id="rId23"/>
    <p:sldId id="1768" r:id="rId24"/>
    <p:sldId id="1784" r:id="rId25"/>
    <p:sldId id="1770" r:id="rId26"/>
    <p:sldId id="1771" r:id="rId27"/>
    <p:sldId id="1797" r:id="rId28"/>
    <p:sldId id="1489" r:id="rId29"/>
  </p:sldIdLst>
  <p:sldSz cx="12192000" cy="6858000"/>
  <p:notesSz cx="6858000" cy="9144000"/>
  <p:defaultTextStyle>
    <a:defPPr>
      <a:defRPr lang="es-CL"/>
    </a:defPPr>
    <a:lvl1pPr marL="0" algn="l" defTabSz="914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1" algn="l" defTabSz="914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0" algn="l" defTabSz="914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0" algn="l" defTabSz="914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0" algn="l" defTabSz="914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00" algn="l" defTabSz="914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59" algn="l" defTabSz="914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20" algn="l" defTabSz="914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81" algn="l" defTabSz="9143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733" userDrawn="1">
          <p15:clr>
            <a:srgbClr val="A4A3A4"/>
          </p15:clr>
        </p15:guide>
        <p15:guide id="3" pos="7491" userDrawn="1">
          <p15:clr>
            <a:srgbClr val="A4A3A4"/>
          </p15:clr>
        </p15:guide>
        <p15:guide id="4" orient="horz" pos="278" userDrawn="1">
          <p15:clr>
            <a:srgbClr val="A4A3A4"/>
          </p15:clr>
        </p15:guide>
        <p15:guide id="6" pos="2411" userDrawn="1">
          <p15:clr>
            <a:srgbClr val="A4A3A4"/>
          </p15:clr>
        </p15:guide>
        <p15:guide id="7" pos="3001" userDrawn="1">
          <p15:clr>
            <a:srgbClr val="A4A3A4"/>
          </p15:clr>
        </p15:guide>
        <p15:guide id="8" pos="4543" userDrawn="1">
          <p15:clr>
            <a:srgbClr val="A4A3A4"/>
          </p15:clr>
        </p15:guide>
        <p15:guide id="11" orient="horz" pos="958" userDrawn="1">
          <p15:clr>
            <a:srgbClr val="A4A3A4"/>
          </p15:clr>
        </p15:guide>
        <p15:guide id="12" orient="horz" pos="663" userDrawn="1">
          <p15:clr>
            <a:srgbClr val="A4A3A4"/>
          </p15:clr>
        </p15:guide>
        <p15:guide id="13" orient="horz" pos="3634" userDrawn="1">
          <p15:clr>
            <a:srgbClr val="A4A3A4"/>
          </p15:clr>
        </p15:guide>
        <p15:guide id="14" orient="horz" pos="2115" userDrawn="1">
          <p15:clr>
            <a:srgbClr val="A4A3A4"/>
          </p15:clr>
        </p15:guide>
        <p15:guide id="15" orient="horz" pos="2500" userDrawn="1">
          <p15:clr>
            <a:srgbClr val="A4A3A4"/>
          </p15:clr>
        </p15:guide>
        <p15:guide id="16" pos="3681" userDrawn="1">
          <p15:clr>
            <a:srgbClr val="A4A3A4"/>
          </p15:clr>
        </p15:guide>
        <p15:guide id="17" orient="horz" pos="1230" userDrawn="1">
          <p15:clr>
            <a:srgbClr val="A4A3A4"/>
          </p15:clr>
        </p15:guide>
        <p15:guide id="18" orient="horz" pos="1366" userDrawn="1">
          <p15:clr>
            <a:srgbClr val="A4A3A4"/>
          </p15:clr>
        </p15:guide>
        <p15:guide id="19" orient="horz" pos="1434" userDrawn="1">
          <p15:clr>
            <a:srgbClr val="A4A3A4"/>
          </p15:clr>
        </p15:guide>
        <p15:guide id="20" orient="horz" pos="1616" userDrawn="1">
          <p15:clr>
            <a:srgbClr val="A4A3A4"/>
          </p15:clr>
        </p15:guide>
        <p15:guide id="21" orient="horz" pos="1956" userDrawn="1">
          <p15:clr>
            <a:srgbClr val="A4A3A4"/>
          </p15:clr>
        </p15:guide>
        <p15:guide id="22" pos="4226" userDrawn="1">
          <p15:clr>
            <a:srgbClr val="A4A3A4"/>
          </p15:clr>
        </p15:guide>
        <p15:guide id="23" orient="horz" pos="1049" userDrawn="1">
          <p15:clr>
            <a:srgbClr val="A4A3A4"/>
          </p15:clr>
        </p15:guide>
        <p15:guide id="24" orient="horz" pos="2614" userDrawn="1">
          <p15:clr>
            <a:srgbClr val="A4A3A4"/>
          </p15:clr>
        </p15:guide>
        <p15:guide id="25" orient="horz" pos="2818" userDrawn="1">
          <p15:clr>
            <a:srgbClr val="A4A3A4"/>
          </p15:clr>
        </p15:guide>
        <p15:guide id="26" orient="horz" pos="2999" userDrawn="1">
          <p15:clr>
            <a:srgbClr val="A4A3A4"/>
          </p15:clr>
        </p15:guide>
        <p15:guide id="27" orient="horz" pos="3407" userDrawn="1">
          <p15:clr>
            <a:srgbClr val="A4A3A4"/>
          </p15:clr>
        </p15:guide>
        <p15:guide id="28" orient="horz" pos="35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blete Patricio" initials="PP" lastIdx="2" clrIdx="0">
    <p:extLst>
      <p:ext uri="{19B8F6BF-5375-455C-9EA6-DF929625EA0E}">
        <p15:presenceInfo xmlns:p15="http://schemas.microsoft.com/office/powerpoint/2012/main" userId="Poblete Patricio" providerId="None"/>
      </p:ext>
    </p:extLst>
  </p:cmAuthor>
  <p:cmAuthor id="2" name="Gonzalez Natalia" initials="GN" lastIdx="5" clrIdx="1">
    <p:extLst>
      <p:ext uri="{19B8F6BF-5375-455C-9EA6-DF929625EA0E}">
        <p15:presenceInfo xmlns:p15="http://schemas.microsoft.com/office/powerpoint/2012/main" userId="Gonzalez Nata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4F4A"/>
    <a:srgbClr val="2D2A25"/>
    <a:srgbClr val="524F4B"/>
    <a:srgbClr val="F27547"/>
    <a:srgbClr val="FF5B34"/>
    <a:srgbClr val="00737E"/>
    <a:srgbClr val="2F808B"/>
    <a:srgbClr val="F4F4F4"/>
    <a:srgbClr val="2D2A26"/>
    <a:srgbClr val="FF5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05"/>
    <p:restoredTop sz="95875"/>
  </p:normalViewPr>
  <p:slideViewPr>
    <p:cSldViewPr snapToGrid="0" snapToObjects="1">
      <p:cViewPr varScale="1">
        <p:scale>
          <a:sx n="61" d="100"/>
          <a:sy n="61" d="100"/>
        </p:scale>
        <p:origin x="1108" y="60"/>
      </p:cViewPr>
      <p:guideLst>
        <p:guide orient="horz" pos="3974"/>
        <p:guide pos="733"/>
        <p:guide pos="7491"/>
        <p:guide orient="horz" pos="278"/>
        <p:guide pos="2411"/>
        <p:guide pos="3001"/>
        <p:guide pos="4543"/>
        <p:guide orient="horz" pos="958"/>
        <p:guide orient="horz" pos="663"/>
        <p:guide orient="horz" pos="3634"/>
        <p:guide orient="horz" pos="2115"/>
        <p:guide orient="horz" pos="2500"/>
        <p:guide pos="3681"/>
        <p:guide orient="horz" pos="1230"/>
        <p:guide orient="horz" pos="1366"/>
        <p:guide orient="horz" pos="1434"/>
        <p:guide orient="horz" pos="1616"/>
        <p:guide orient="horz" pos="1956"/>
        <p:guide pos="4226"/>
        <p:guide orient="horz" pos="1049"/>
        <p:guide orient="horz" pos="2614"/>
        <p:guide orient="horz" pos="2818"/>
        <p:guide orient="horz" pos="2999"/>
        <p:guide orient="horz" pos="3407"/>
        <p:guide orient="horz" pos="35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PRINCIPAL + INVEST</c:v>
                </c:pt>
              </c:strCache>
            </c:strRef>
          </c:tx>
          <c:spPr>
            <a:solidFill>
              <a:srgbClr val="F27547">
                <a:alpha val="90196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5.6687451282386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D58-D44F-8914-7E278EA620F7}"/>
                </c:ext>
              </c:extLst>
            </c:dLbl>
            <c:dLbl>
              <c:idx val="1"/>
              <c:layout>
                <c:manualLayout>
                  <c:x val="0"/>
                  <c:y val="-5.3703901214892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D58-D44F-8914-7E278EA620F7}"/>
                </c:ext>
              </c:extLst>
            </c:dLbl>
            <c:dLbl>
              <c:idx val="2"/>
              <c:layout>
                <c:manualLayout>
                  <c:x val="0"/>
                  <c:y val="-4.4753251012410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D58-D44F-8914-7E278EA620F7}"/>
                </c:ext>
              </c:extLst>
            </c:dLbl>
            <c:dLbl>
              <c:idx val="3"/>
              <c:layout>
                <c:manualLayout>
                  <c:x val="0"/>
                  <c:y val="-4.911241073409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D58-D44F-8914-7E278EA620F7}"/>
                </c:ext>
              </c:extLst>
            </c:dLbl>
            <c:dLbl>
              <c:idx val="4"/>
              <c:layout>
                <c:manualLayout>
                  <c:x val="0"/>
                  <c:y val="-7.1605201619856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D58-D44F-8914-7E278EA620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27547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Hoja1!$B$2:$B$6</c:f>
              <c:numCache>
                <c:formatCode>0.0</c:formatCode>
                <c:ptCount val="5"/>
                <c:pt idx="0">
                  <c:v>36</c:v>
                </c:pt>
                <c:pt idx="1">
                  <c:v>37.799999999999997</c:v>
                </c:pt>
                <c:pt idx="2">
                  <c:v>40.700000000000003</c:v>
                </c:pt>
                <c:pt idx="3">
                  <c:v>45.9</c:v>
                </c:pt>
                <c:pt idx="4">
                  <c:v>49.2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58-D44F-8914-7E278EA620F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RESTO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Hoja1!$A$2:$A$6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Hoja1!$C$2:$C$6</c:f>
              <c:numCache>
                <c:formatCode>0.0</c:formatCode>
                <c:ptCount val="5"/>
                <c:pt idx="0">
                  <c:v>64</c:v>
                </c:pt>
                <c:pt idx="1">
                  <c:v>62.2</c:v>
                </c:pt>
                <c:pt idx="2">
                  <c:v>59.3</c:v>
                </c:pt>
                <c:pt idx="3">
                  <c:v>54.1</c:v>
                </c:pt>
                <c:pt idx="4">
                  <c:v>50.7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58-D44F-8914-7E278EA620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1117311"/>
        <c:axId val="45358991"/>
      </c:barChart>
      <c:catAx>
        <c:axId val="41117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s-CL"/>
          </a:p>
        </c:txPr>
        <c:crossAx val="45358991"/>
        <c:crosses val="autoZero"/>
        <c:auto val="1"/>
        <c:lblAlgn val="ctr"/>
        <c:lblOffset val="100"/>
        <c:noMultiLvlLbl val="0"/>
      </c:catAx>
      <c:valAx>
        <c:axId val="45358991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s-CL"/>
          </a:p>
        </c:txPr>
        <c:crossAx val="41117311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D1B08-AF02-1142-83AE-057D55F07BED}" type="datetimeFigureOut">
              <a:rPr lang="es-CL" smtClean="0"/>
              <a:t>24-05-2022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51E07-47A2-1C47-A706-3770C2AD51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839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51E07-47A2-1C47-A706-3770C2AD514D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65358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51E07-47A2-1C47-A706-3770C2AD514D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6028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B9879-5668-45D0-93ED-286ADD2C05FB}" type="slidenum">
              <a:rPr lang="es-CL" smtClean="0"/>
              <a:pPr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0535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51E07-47A2-1C47-A706-3770C2AD514D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1990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51E07-47A2-1C47-A706-3770C2AD514D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48377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51E07-47A2-1C47-A706-3770C2AD514D}" type="slidenum">
              <a:rPr lang="es-CL" smtClean="0"/>
              <a:t>27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8587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AE6F37-83D5-4CB3-BDCB-567FB6386789}" type="slidenum">
              <a:rPr lang="es-CL" smtClean="0"/>
              <a:pPr>
                <a:defRPr/>
              </a:pPr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0244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439C931-441B-ADB9-5378-499D575D31D4}"/>
              </a:ext>
            </a:extLst>
          </p:cNvPr>
          <p:cNvSpPr/>
          <p:nvPr userDrawn="1"/>
        </p:nvSpPr>
        <p:spPr>
          <a:xfrm>
            <a:off x="-52316" y="441326"/>
            <a:ext cx="12296633" cy="5867400"/>
          </a:xfrm>
          <a:prstGeom prst="rect">
            <a:avLst/>
          </a:prstGeom>
          <a:solidFill>
            <a:srgbClr val="2D2A26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 sz="24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97B59C0-4C20-6015-3B0C-EFD913676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95" y="6455206"/>
            <a:ext cx="1341611" cy="2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08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ase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EC5884D-4D89-4F48-A34E-E5E1F19F3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18" y="6454239"/>
            <a:ext cx="1263764" cy="2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69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812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187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439C931-441B-ADB9-5378-499D575D31D4}"/>
              </a:ext>
            </a:extLst>
          </p:cNvPr>
          <p:cNvSpPr/>
          <p:nvPr userDrawn="1"/>
        </p:nvSpPr>
        <p:spPr>
          <a:xfrm>
            <a:off x="-52316" y="441326"/>
            <a:ext cx="12296633" cy="6556374"/>
          </a:xfrm>
          <a:prstGeom prst="rect">
            <a:avLst/>
          </a:prstGeom>
          <a:solidFill>
            <a:srgbClr val="2D2A26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 sz="24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97B59C0-4C20-6015-3B0C-EFD913676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95" y="6455206"/>
            <a:ext cx="1341611" cy="2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245EF97-63B3-F558-51EA-45C8905C6CEB}"/>
              </a:ext>
            </a:extLst>
          </p:cNvPr>
          <p:cNvSpPr/>
          <p:nvPr userDrawn="1"/>
        </p:nvSpPr>
        <p:spPr>
          <a:xfrm>
            <a:off x="-52316" y="-88900"/>
            <a:ext cx="12296633" cy="6397626"/>
          </a:xfrm>
          <a:prstGeom prst="rect">
            <a:avLst/>
          </a:prstGeom>
          <a:solidFill>
            <a:srgbClr val="2D2A26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 sz="24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1F82A8-A496-4EFB-9DE7-D3C8DDCFA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95" y="6455206"/>
            <a:ext cx="1341611" cy="2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2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245EF97-63B3-F558-51EA-45C8905C6CEB}"/>
              </a:ext>
            </a:extLst>
          </p:cNvPr>
          <p:cNvSpPr/>
          <p:nvPr userDrawn="1"/>
        </p:nvSpPr>
        <p:spPr>
          <a:xfrm>
            <a:off x="-52316" y="-88900"/>
            <a:ext cx="12296633" cy="7035800"/>
          </a:xfrm>
          <a:prstGeom prst="rect">
            <a:avLst/>
          </a:prstGeom>
          <a:solidFill>
            <a:srgbClr val="2D2A26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 sz="24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1F82A8-A496-4EFB-9DE7-D3C8DDCFA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95" y="6455206"/>
            <a:ext cx="1341611" cy="2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48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97B59C0-4C20-6015-3B0C-EFD913676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95" y="6455206"/>
            <a:ext cx="1341611" cy="259489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AFB9308-5FA8-EB77-02CB-A4C50D8D1A68}"/>
              </a:ext>
            </a:extLst>
          </p:cNvPr>
          <p:cNvCxnSpPr>
            <a:cxnSpLocks/>
          </p:cNvCxnSpPr>
          <p:nvPr userDrawn="1"/>
        </p:nvCxnSpPr>
        <p:spPr>
          <a:xfrm>
            <a:off x="-79780" y="441325"/>
            <a:ext cx="12359742" cy="0"/>
          </a:xfrm>
          <a:prstGeom prst="line">
            <a:avLst/>
          </a:prstGeom>
          <a:ln>
            <a:solidFill>
              <a:srgbClr val="2D2A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98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439C931-441B-ADB9-5378-499D575D31D4}"/>
              </a:ext>
            </a:extLst>
          </p:cNvPr>
          <p:cNvSpPr/>
          <p:nvPr userDrawn="1"/>
        </p:nvSpPr>
        <p:spPr>
          <a:xfrm>
            <a:off x="-52316" y="441326"/>
            <a:ext cx="12296633" cy="58674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 sz="24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97B59C0-4C20-6015-3B0C-EFD913676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95" y="6455206"/>
            <a:ext cx="1341611" cy="2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41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439C931-441B-ADB9-5378-499D575D31D4}"/>
              </a:ext>
            </a:extLst>
          </p:cNvPr>
          <p:cNvSpPr/>
          <p:nvPr userDrawn="1"/>
        </p:nvSpPr>
        <p:spPr>
          <a:xfrm>
            <a:off x="-52316" y="441326"/>
            <a:ext cx="12296633" cy="6556374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 sz="24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F23EF2-D0B0-4AF9-D3ED-6E78EFFD62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8463" y="6497424"/>
            <a:ext cx="1235075" cy="1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0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245EF97-63B3-F558-51EA-45C8905C6CEB}"/>
              </a:ext>
            </a:extLst>
          </p:cNvPr>
          <p:cNvSpPr/>
          <p:nvPr userDrawn="1"/>
        </p:nvSpPr>
        <p:spPr>
          <a:xfrm>
            <a:off x="-52316" y="-88900"/>
            <a:ext cx="12296633" cy="6397626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 sz="24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1F82A8-A496-4EFB-9DE7-D3C8DDCFA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95" y="6455206"/>
            <a:ext cx="1341611" cy="2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64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245EF97-63B3-F558-51EA-45C8905C6CEB}"/>
              </a:ext>
            </a:extLst>
          </p:cNvPr>
          <p:cNvSpPr/>
          <p:nvPr userDrawn="1"/>
        </p:nvSpPr>
        <p:spPr>
          <a:xfrm>
            <a:off x="-52317" y="-177800"/>
            <a:ext cx="12296633" cy="70358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 sz="240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0378512-8D55-FF22-A9D8-0776B281F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8463" y="6497424"/>
            <a:ext cx="1235075" cy="1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9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4917" y="306933"/>
            <a:ext cx="11662168" cy="1383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916" y="2066693"/>
            <a:ext cx="11662169" cy="4237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63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5" r:id="rId2"/>
    <p:sldLayoutId id="2147483683" r:id="rId3"/>
    <p:sldLayoutId id="2147483686" r:id="rId4"/>
    <p:sldLayoutId id="2147483692" r:id="rId5"/>
    <p:sldLayoutId id="2147483689" r:id="rId6"/>
    <p:sldLayoutId id="2147483690" r:id="rId7"/>
    <p:sldLayoutId id="2147483691" r:id="rId8"/>
    <p:sldLayoutId id="2147483688" r:id="rId9"/>
    <p:sldLayoutId id="2147483695" r:id="rId10"/>
    <p:sldLayoutId id="2147483694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24F4B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rgbClr val="2D2A25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01A0F95-8913-FD4B-9DC5-9FC8E02FE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3E50D9C-133C-0746-8A0E-AF80EE92CC44}"/>
              </a:ext>
            </a:extLst>
          </p:cNvPr>
          <p:cNvSpPr/>
          <p:nvPr/>
        </p:nvSpPr>
        <p:spPr>
          <a:xfrm>
            <a:off x="3128745" y="2824906"/>
            <a:ext cx="5934510" cy="869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7120"/>
              </a:lnSpc>
            </a:pPr>
            <a:r>
              <a:rPr lang="es-CL" sz="2800" spc="300" dirty="0">
                <a:solidFill>
                  <a:schemeClr val="bg1"/>
                </a:solidFill>
                <a:latin typeface="Corbel" panose="020B0503020204020204" pitchFamily="34" charset="0"/>
              </a:rPr>
              <a:t>PRESENTACIÓN CORPORATIVA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AF23B4E-5C93-0345-BB5F-6B63997FD830}"/>
              </a:ext>
            </a:extLst>
          </p:cNvPr>
          <p:cNvSpPr/>
          <p:nvPr/>
        </p:nvSpPr>
        <p:spPr>
          <a:xfrm>
            <a:off x="7991093" y="3177701"/>
            <a:ext cx="1360431" cy="883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120"/>
              </a:lnSpc>
            </a:pPr>
            <a:r>
              <a:rPr lang="en-US" sz="3200" spc="50" dirty="0">
                <a:solidFill>
                  <a:srgbClr val="FF5B35"/>
                </a:solidFill>
                <a:latin typeface="Corbel" panose="020B0503020204020204" pitchFamily="34" charset="0"/>
              </a:rPr>
              <a:t>2022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491E26E-DC3F-7942-B579-FFB4C71BBC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119" y="6116791"/>
            <a:ext cx="2349763" cy="3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24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D64C979-6396-7F4B-9D2D-A4923565547D}"/>
              </a:ext>
            </a:extLst>
          </p:cNvPr>
          <p:cNvSpPr/>
          <p:nvPr/>
        </p:nvSpPr>
        <p:spPr>
          <a:xfrm>
            <a:off x="300038" y="441325"/>
            <a:ext cx="12001500" cy="6416675"/>
          </a:xfrm>
          <a:prstGeom prst="rect">
            <a:avLst/>
          </a:prstGeom>
          <a:solidFill>
            <a:srgbClr val="2D2A25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C049AF-88C3-CE32-D773-6A05D6B618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1458" y="441325"/>
            <a:ext cx="6661151" cy="58674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31D7654-B85D-0C49-ACEA-E4A8A4BC8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95" y="6455206"/>
            <a:ext cx="1341611" cy="259489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A09B6A9D-2ED4-F144-CF07-46684BF5FBB7}"/>
              </a:ext>
            </a:extLst>
          </p:cNvPr>
          <p:cNvSpPr/>
          <p:nvPr/>
        </p:nvSpPr>
        <p:spPr>
          <a:xfrm>
            <a:off x="8646539" y="1334071"/>
            <a:ext cx="2806737" cy="2833309"/>
          </a:xfrm>
          <a:prstGeom prst="ellipse">
            <a:avLst/>
          </a:prstGeom>
          <a:noFill/>
          <a:ln w="28575">
            <a:solidFill>
              <a:srgbClr val="FF5B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22E3DDC0-46AE-4307-1DDF-FC2BA5E1FA71}"/>
              </a:ext>
            </a:extLst>
          </p:cNvPr>
          <p:cNvSpPr/>
          <p:nvPr/>
        </p:nvSpPr>
        <p:spPr>
          <a:xfrm>
            <a:off x="10049907" y="2452917"/>
            <a:ext cx="3507280" cy="3540485"/>
          </a:xfrm>
          <a:prstGeom prst="ellipse">
            <a:avLst/>
          </a:prstGeom>
          <a:solidFill>
            <a:srgbClr val="FF5B35">
              <a:alpha val="7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881BB04-A3F9-5C34-BB0B-818CF957BA70}"/>
              </a:ext>
            </a:extLst>
          </p:cNvPr>
          <p:cNvSpPr txBox="1"/>
          <p:nvPr/>
        </p:nvSpPr>
        <p:spPr>
          <a:xfrm>
            <a:off x="704721" y="2398237"/>
            <a:ext cx="4356923" cy="3095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40"/>
              </a:lnSpc>
            </a:pPr>
            <a:r>
              <a:rPr lang="es-CL" sz="2400" dirty="0">
                <a:solidFill>
                  <a:srgbClr val="2D2A25"/>
                </a:solidFill>
                <a:latin typeface="Georgia" panose="02040502050405020303" pitchFamily="18" charset="0"/>
              </a:rPr>
              <a:t>Incorporar más ciencia a la tradición vitivinícola para </a:t>
            </a:r>
            <a:r>
              <a:rPr lang="es-CL" sz="2400" i="1" u="sng" dirty="0">
                <a:solidFill>
                  <a:srgbClr val="FF5B35"/>
                </a:solidFill>
                <a:latin typeface="Georgia" panose="02040502050405020303" pitchFamily="18" charset="0"/>
              </a:rPr>
              <a:t>diseñar la com</a:t>
            </a:r>
            <a:r>
              <a:rPr lang="es-CL" sz="2400" i="1" dirty="0">
                <a:solidFill>
                  <a:srgbClr val="FF5B35"/>
                </a:solidFill>
                <a:latin typeface="Georgia" panose="02040502050405020303" pitchFamily="18" charset="0"/>
              </a:rPr>
              <a:t>p</a:t>
            </a:r>
            <a:r>
              <a:rPr lang="es-CL" sz="2400" i="1" u="sng" dirty="0">
                <a:solidFill>
                  <a:srgbClr val="FF5B35"/>
                </a:solidFill>
                <a:latin typeface="Georgia" panose="02040502050405020303" pitchFamily="18" charset="0"/>
              </a:rPr>
              <a:t>añía de</a:t>
            </a:r>
            <a:r>
              <a:rPr lang="es-CL" sz="2400" i="1" dirty="0">
                <a:solidFill>
                  <a:srgbClr val="FF5B35"/>
                </a:solidFill>
                <a:latin typeface="Georgia" panose="02040502050405020303" pitchFamily="18" charset="0"/>
              </a:rPr>
              <a:t>l f</a:t>
            </a:r>
            <a:r>
              <a:rPr lang="es-CL" sz="2400" i="1" u="sng" dirty="0">
                <a:solidFill>
                  <a:srgbClr val="FF5B35"/>
                </a:solidFill>
                <a:latin typeface="Georgia" panose="02040502050405020303" pitchFamily="18" charset="0"/>
              </a:rPr>
              <a:t>uturo</a:t>
            </a:r>
            <a:r>
              <a:rPr lang="es-CL" sz="2400" i="1" dirty="0">
                <a:solidFill>
                  <a:srgbClr val="FF5B35"/>
                </a:solidFill>
                <a:latin typeface="Georgia" panose="02040502050405020303" pitchFamily="18" charset="0"/>
              </a:rPr>
              <a:t> </a:t>
            </a:r>
            <a:r>
              <a:rPr lang="es-CL" sz="2400" dirty="0">
                <a:solidFill>
                  <a:srgbClr val="2D2A25"/>
                </a:solidFill>
                <a:latin typeface="Georgia" panose="02040502050405020303" pitchFamily="18" charset="0"/>
              </a:rPr>
              <a:t>y enfrentar los desafíos de una industria en evolución.</a:t>
            </a:r>
            <a:endParaRPr lang="es-CL" sz="2400" dirty="0">
              <a:solidFill>
                <a:srgbClr val="2D2A25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C24A45B-4373-C5A5-7F00-4A1FA4EFE7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533" y="1214203"/>
            <a:ext cx="2170793" cy="82735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BD9D054-7C81-854C-820D-F028070A2889}"/>
              </a:ext>
            </a:extLst>
          </p:cNvPr>
          <p:cNvSpPr txBox="1"/>
          <p:nvPr/>
        </p:nvSpPr>
        <p:spPr>
          <a:xfrm>
            <a:off x="252060" y="146744"/>
            <a:ext cx="283282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kern="1000" spc="200" dirty="0">
                <a:latin typeface="Corbel" panose="020B0503020204020204" pitchFamily="34" charset="0"/>
                <a:cs typeface="Arial" panose="020B0604020202020204" pitchFamily="34" charset="0"/>
              </a:rPr>
              <a:t>CENTRO DE INVESTIGACIÓN E INNOVACIÓN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E5AFF6-2BC9-3442-85CA-1E22A0558D6F}"/>
              </a:ext>
            </a:extLst>
          </p:cNvPr>
          <p:cNvSpPr txBox="1"/>
          <p:nvPr/>
        </p:nvSpPr>
        <p:spPr>
          <a:xfrm>
            <a:off x="9892602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</p:spTree>
    <p:extLst>
      <p:ext uri="{BB962C8B-B14F-4D97-AF65-F5344CB8AC3E}">
        <p14:creationId xmlns:p14="http://schemas.microsoft.com/office/powerpoint/2010/main" val="3353509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 40">
            <a:extLst>
              <a:ext uri="{FF2B5EF4-FFF2-40B4-BE49-F238E27FC236}">
                <a16:creationId xmlns:a16="http://schemas.microsoft.com/office/drawing/2014/main" id="{4FB7E784-76A7-7745-BD05-555EFDB1C4E7}"/>
              </a:ext>
            </a:extLst>
          </p:cNvPr>
          <p:cNvSpPr/>
          <p:nvPr/>
        </p:nvSpPr>
        <p:spPr>
          <a:xfrm>
            <a:off x="-146051" y="441325"/>
            <a:ext cx="11966576" cy="6416675"/>
          </a:xfrm>
          <a:prstGeom prst="rect">
            <a:avLst/>
          </a:prstGeom>
          <a:solidFill>
            <a:srgbClr val="2D2A25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16D0FB17-9E98-0548-8881-7B9BE2FA5217}"/>
              </a:ext>
            </a:extLst>
          </p:cNvPr>
          <p:cNvSpPr/>
          <p:nvPr/>
        </p:nvSpPr>
        <p:spPr>
          <a:xfrm>
            <a:off x="-3533375" y="1334071"/>
            <a:ext cx="2806737" cy="2833309"/>
          </a:xfrm>
          <a:prstGeom prst="ellipse">
            <a:avLst/>
          </a:prstGeom>
          <a:noFill/>
          <a:ln w="28575">
            <a:solidFill>
              <a:srgbClr val="FF5B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4A138145-7F05-8B4A-9B09-8F1D8D0F6BE8}"/>
              </a:ext>
            </a:extLst>
          </p:cNvPr>
          <p:cNvSpPr/>
          <p:nvPr/>
        </p:nvSpPr>
        <p:spPr>
          <a:xfrm>
            <a:off x="-2130007" y="2452917"/>
            <a:ext cx="3507280" cy="3540485"/>
          </a:xfrm>
          <a:prstGeom prst="ellipse">
            <a:avLst/>
          </a:prstGeom>
          <a:solidFill>
            <a:srgbClr val="FF5B35">
              <a:alpha val="7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B024324-1252-3A43-AFF1-14BF111CEC1B}"/>
              </a:ext>
            </a:extLst>
          </p:cNvPr>
          <p:cNvSpPr/>
          <p:nvPr/>
        </p:nvSpPr>
        <p:spPr>
          <a:xfrm>
            <a:off x="5159375" y="441325"/>
            <a:ext cx="6661150" cy="5867399"/>
          </a:xfrm>
          <a:prstGeom prst="rect">
            <a:avLst/>
          </a:prstGeom>
          <a:solidFill>
            <a:srgbClr val="004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8" name="Oval 69">
            <a:extLst>
              <a:ext uri="{FF2B5EF4-FFF2-40B4-BE49-F238E27FC236}">
                <a16:creationId xmlns:a16="http://schemas.microsoft.com/office/drawing/2014/main" id="{0AE27928-3939-CB47-AE94-1B5252D60C10}"/>
              </a:ext>
            </a:extLst>
          </p:cNvPr>
          <p:cNvSpPr/>
          <p:nvPr/>
        </p:nvSpPr>
        <p:spPr>
          <a:xfrm>
            <a:off x="5945358" y="3159209"/>
            <a:ext cx="863408" cy="863406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5B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6">
              <a:solidFill>
                <a:schemeClr val="tx1"/>
              </a:solidFill>
            </a:endParaRPr>
          </a:p>
        </p:txBody>
      </p:sp>
      <p:sp>
        <p:nvSpPr>
          <p:cNvPr id="20" name="Oval 4">
            <a:extLst>
              <a:ext uri="{FF2B5EF4-FFF2-40B4-BE49-F238E27FC236}">
                <a16:creationId xmlns:a16="http://schemas.microsoft.com/office/drawing/2014/main" id="{A8E1B096-ABF4-1E42-B909-7344726EA085}"/>
              </a:ext>
            </a:extLst>
          </p:cNvPr>
          <p:cNvSpPr/>
          <p:nvPr/>
        </p:nvSpPr>
        <p:spPr>
          <a:xfrm>
            <a:off x="5945358" y="1682225"/>
            <a:ext cx="863408" cy="863406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426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6">
              <a:solidFill>
                <a:schemeClr val="tx1"/>
              </a:solidFill>
            </a:endParaRPr>
          </a:p>
        </p:txBody>
      </p:sp>
      <p:sp>
        <p:nvSpPr>
          <p:cNvPr id="27" name="Oval 21">
            <a:extLst>
              <a:ext uri="{FF2B5EF4-FFF2-40B4-BE49-F238E27FC236}">
                <a16:creationId xmlns:a16="http://schemas.microsoft.com/office/drawing/2014/main" id="{1F9ABAAD-6884-8F48-B060-36C41D702493}"/>
              </a:ext>
            </a:extLst>
          </p:cNvPr>
          <p:cNvSpPr/>
          <p:nvPr/>
        </p:nvSpPr>
        <p:spPr>
          <a:xfrm>
            <a:off x="5940218" y="1634564"/>
            <a:ext cx="261150" cy="261148"/>
          </a:xfrm>
          <a:prstGeom prst="ellipse">
            <a:avLst/>
          </a:prstGeom>
          <a:solidFill>
            <a:srgbClr val="00436A"/>
          </a:solidFill>
          <a:ln w="12700">
            <a:solidFill>
              <a:srgbClr val="F4F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7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0" name="Oval 54">
            <a:extLst>
              <a:ext uri="{FF2B5EF4-FFF2-40B4-BE49-F238E27FC236}">
                <a16:creationId xmlns:a16="http://schemas.microsoft.com/office/drawing/2014/main" id="{DF545118-5D83-144B-836C-E4F82447A13C}"/>
              </a:ext>
            </a:extLst>
          </p:cNvPr>
          <p:cNvSpPr/>
          <p:nvPr/>
        </p:nvSpPr>
        <p:spPr>
          <a:xfrm>
            <a:off x="5940218" y="3135378"/>
            <a:ext cx="261150" cy="261148"/>
          </a:xfrm>
          <a:prstGeom prst="ellipse">
            <a:avLst/>
          </a:prstGeom>
          <a:solidFill>
            <a:srgbClr val="FF5B35"/>
          </a:solidFill>
          <a:ln w="12700">
            <a:solidFill>
              <a:srgbClr val="F4F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7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5" name="TextBox 21">
            <a:extLst>
              <a:ext uri="{FF2B5EF4-FFF2-40B4-BE49-F238E27FC236}">
                <a16:creationId xmlns:a16="http://schemas.microsoft.com/office/drawing/2014/main" id="{E752968B-9C6F-2741-8434-DE0E72F50D7B}"/>
              </a:ext>
            </a:extLst>
          </p:cNvPr>
          <p:cNvSpPr txBox="1"/>
          <p:nvPr/>
        </p:nvSpPr>
        <p:spPr>
          <a:xfrm>
            <a:off x="6992214" y="1698429"/>
            <a:ext cx="3800657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>
              <a:lnSpc>
                <a:spcPts val="1920"/>
              </a:lnSpc>
              <a:buSzPct val="100000"/>
            </a:pPr>
            <a:r>
              <a:rPr lang="es-ES" sz="1600" dirty="0">
                <a:solidFill>
                  <a:schemeClr val="bg1"/>
                </a:solidFill>
                <a:latin typeface="Georgia" panose="02040502050405020303" pitchFamily="18" charset="0"/>
                <a:ea typeface="Times New Roman"/>
                <a:cs typeface="Arial" panose="020B0604020202020204" pitchFamily="34" charset="0"/>
                <a:sym typeface="Palatino Linotype"/>
              </a:rPr>
              <a:t>Viña Concha y Toro cuenta desde 2014 con un Centro </a:t>
            </a:r>
            <a:r>
              <a:rPr lang="es-ES" sz="1600" dirty="0" err="1">
                <a:solidFill>
                  <a:schemeClr val="bg1"/>
                </a:solidFill>
                <a:latin typeface="Georgia" panose="02040502050405020303" pitchFamily="18" charset="0"/>
                <a:ea typeface="Times New Roman"/>
                <a:cs typeface="Arial" panose="020B0604020202020204" pitchFamily="34" charset="0"/>
                <a:sym typeface="Palatino Linotype"/>
              </a:rPr>
              <a:t>I+D+i</a:t>
            </a:r>
            <a:r>
              <a:rPr lang="es-ES" sz="1600" dirty="0">
                <a:solidFill>
                  <a:schemeClr val="bg1"/>
                </a:solidFill>
                <a:latin typeface="Georgia" panose="02040502050405020303" pitchFamily="18" charset="0"/>
                <a:ea typeface="Times New Roman"/>
                <a:cs typeface="Arial" panose="020B0604020202020204" pitchFamily="34" charset="0"/>
                <a:sym typeface="Palatino Linotype"/>
              </a:rPr>
              <a:t> sobre el vino único en Latinoamérica.</a:t>
            </a:r>
          </a:p>
        </p:txBody>
      </p:sp>
      <p:sp>
        <p:nvSpPr>
          <p:cNvPr id="46" name="TextBox 21">
            <a:extLst>
              <a:ext uri="{FF2B5EF4-FFF2-40B4-BE49-F238E27FC236}">
                <a16:creationId xmlns:a16="http://schemas.microsoft.com/office/drawing/2014/main" id="{E26BAE41-416F-F741-8341-3C83920219F4}"/>
              </a:ext>
            </a:extLst>
          </p:cNvPr>
          <p:cNvSpPr txBox="1"/>
          <p:nvPr/>
        </p:nvSpPr>
        <p:spPr>
          <a:xfrm>
            <a:off x="6994332" y="3367233"/>
            <a:ext cx="3732992" cy="57964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1920"/>
              </a:lnSpc>
              <a:buSzPct val="100000"/>
            </a:pP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Innovación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científica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tecnológica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 para </a:t>
            </a: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enfrentar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los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desafíos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 de la </a:t>
            </a: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industria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.</a:t>
            </a:r>
          </a:p>
        </p:txBody>
      </p:sp>
      <p:sp>
        <p:nvSpPr>
          <p:cNvPr id="47" name="TextBox 21">
            <a:extLst>
              <a:ext uri="{FF2B5EF4-FFF2-40B4-BE49-F238E27FC236}">
                <a16:creationId xmlns:a16="http://schemas.microsoft.com/office/drawing/2014/main" id="{D9242166-1EFD-5C4A-8953-3B42256B591E}"/>
              </a:ext>
            </a:extLst>
          </p:cNvPr>
          <p:cNvSpPr txBox="1"/>
          <p:nvPr/>
        </p:nvSpPr>
        <p:spPr>
          <a:xfrm>
            <a:off x="7001660" y="4732779"/>
            <a:ext cx="3887280" cy="82330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1920"/>
              </a:lnSpc>
              <a:spcBef>
                <a:spcPts val="457"/>
              </a:spcBef>
              <a:buSzPct val="100000"/>
            </a:pP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Desarrollo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tecnológico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 y </a:t>
            </a: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transferencia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conocimientos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 para </a:t>
            </a: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una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industria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más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competitiva</a:t>
            </a:r>
            <a:r>
              <a:rPr lang="en-U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.</a:t>
            </a:r>
            <a:endParaRPr lang="en-US" sz="16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86" name="Freeform 217">
            <a:extLst>
              <a:ext uri="{FF2B5EF4-FFF2-40B4-BE49-F238E27FC236}">
                <a16:creationId xmlns:a16="http://schemas.microsoft.com/office/drawing/2014/main" id="{2310F8A3-76A3-C346-AA1B-FD20C33D8ECC}"/>
              </a:ext>
            </a:extLst>
          </p:cNvPr>
          <p:cNvSpPr>
            <a:spLocks noEditPoints="1"/>
          </p:cNvSpPr>
          <p:nvPr/>
        </p:nvSpPr>
        <p:spPr bwMode="auto">
          <a:xfrm>
            <a:off x="6149066" y="3353039"/>
            <a:ext cx="416205" cy="438976"/>
          </a:xfrm>
          <a:custGeom>
            <a:avLst/>
            <a:gdLst>
              <a:gd name="T0" fmla="*/ 93 w 153"/>
              <a:gd name="T1" fmla="*/ 65 h 160"/>
              <a:gd name="T2" fmla="*/ 84 w 153"/>
              <a:gd name="T3" fmla="*/ 55 h 160"/>
              <a:gd name="T4" fmla="*/ 53 w 153"/>
              <a:gd name="T5" fmla="*/ 72 h 160"/>
              <a:gd name="T6" fmla="*/ 53 w 153"/>
              <a:gd name="T7" fmla="*/ 88 h 160"/>
              <a:gd name="T8" fmla="*/ 53 w 153"/>
              <a:gd name="T9" fmla="*/ 72 h 160"/>
              <a:gd name="T10" fmla="*/ 81 w 153"/>
              <a:gd name="T11" fmla="*/ 104 h 160"/>
              <a:gd name="T12" fmla="*/ 94 w 153"/>
              <a:gd name="T13" fmla="*/ 100 h 160"/>
              <a:gd name="T14" fmla="*/ 144 w 153"/>
              <a:gd name="T15" fmla="*/ 109 h 160"/>
              <a:gd name="T16" fmla="*/ 119 w 153"/>
              <a:gd name="T17" fmla="*/ 99 h 160"/>
              <a:gd name="T18" fmla="*/ 119 w 153"/>
              <a:gd name="T19" fmla="*/ 61 h 160"/>
              <a:gd name="T20" fmla="*/ 144 w 153"/>
              <a:gd name="T21" fmla="*/ 51 h 160"/>
              <a:gd name="T22" fmla="*/ 134 w 153"/>
              <a:gd name="T23" fmla="*/ 41 h 160"/>
              <a:gd name="T24" fmla="*/ 110 w 153"/>
              <a:gd name="T25" fmla="*/ 51 h 160"/>
              <a:gd name="T26" fmla="*/ 86 w 153"/>
              <a:gd name="T27" fmla="*/ 41 h 160"/>
              <a:gd name="T28" fmla="*/ 76 w 153"/>
              <a:gd name="T29" fmla="*/ 0 h 160"/>
              <a:gd name="T30" fmla="*/ 67 w 153"/>
              <a:gd name="T31" fmla="*/ 41 h 160"/>
              <a:gd name="T32" fmla="*/ 43 w 153"/>
              <a:gd name="T33" fmla="*/ 51 h 160"/>
              <a:gd name="T34" fmla="*/ 19 w 153"/>
              <a:gd name="T35" fmla="*/ 41 h 160"/>
              <a:gd name="T36" fmla="*/ 9 w 153"/>
              <a:gd name="T37" fmla="*/ 51 h 160"/>
              <a:gd name="T38" fmla="*/ 34 w 153"/>
              <a:gd name="T39" fmla="*/ 61 h 160"/>
              <a:gd name="T40" fmla="*/ 34 w 153"/>
              <a:gd name="T41" fmla="*/ 99 h 160"/>
              <a:gd name="T42" fmla="*/ 9 w 153"/>
              <a:gd name="T43" fmla="*/ 109 h 160"/>
              <a:gd name="T44" fmla="*/ 19 w 153"/>
              <a:gd name="T45" fmla="*/ 119 h 160"/>
              <a:gd name="T46" fmla="*/ 43 w 153"/>
              <a:gd name="T47" fmla="*/ 109 h 160"/>
              <a:gd name="T48" fmla="*/ 67 w 153"/>
              <a:gd name="T49" fmla="*/ 119 h 160"/>
              <a:gd name="T50" fmla="*/ 76 w 153"/>
              <a:gd name="T51" fmla="*/ 160 h 160"/>
              <a:gd name="T52" fmla="*/ 86 w 153"/>
              <a:gd name="T53" fmla="*/ 119 h 160"/>
              <a:gd name="T54" fmla="*/ 110 w 153"/>
              <a:gd name="T55" fmla="*/ 109 h 160"/>
              <a:gd name="T56" fmla="*/ 134 w 153"/>
              <a:gd name="T57" fmla="*/ 119 h 160"/>
              <a:gd name="T58" fmla="*/ 144 w 153"/>
              <a:gd name="T59" fmla="*/ 109 h 160"/>
              <a:gd name="T60" fmla="*/ 144 w 153"/>
              <a:gd name="T61" fmla="*/ 46 h 160"/>
              <a:gd name="T62" fmla="*/ 9 w 153"/>
              <a:gd name="T63" fmla="*/ 46 h 160"/>
              <a:gd name="T64" fmla="*/ 14 w 153"/>
              <a:gd name="T65" fmla="*/ 41 h 160"/>
              <a:gd name="T66" fmla="*/ 5 w 153"/>
              <a:gd name="T67" fmla="*/ 119 h 160"/>
              <a:gd name="T68" fmla="*/ 9 w 153"/>
              <a:gd name="T69" fmla="*/ 123 h 160"/>
              <a:gd name="T70" fmla="*/ 110 w 153"/>
              <a:gd name="T71" fmla="*/ 65 h 160"/>
              <a:gd name="T72" fmla="*/ 76 w 153"/>
              <a:gd name="T73" fmla="*/ 37 h 160"/>
              <a:gd name="T74" fmla="*/ 72 w 153"/>
              <a:gd name="T75" fmla="*/ 41 h 160"/>
              <a:gd name="T76" fmla="*/ 43 w 153"/>
              <a:gd name="T77" fmla="*/ 56 h 160"/>
              <a:gd name="T78" fmla="*/ 39 w 153"/>
              <a:gd name="T79" fmla="*/ 61 h 160"/>
              <a:gd name="T80" fmla="*/ 43 w 153"/>
              <a:gd name="T81" fmla="*/ 95 h 160"/>
              <a:gd name="T82" fmla="*/ 76 w 153"/>
              <a:gd name="T83" fmla="*/ 123 h 160"/>
              <a:gd name="T84" fmla="*/ 81 w 153"/>
              <a:gd name="T85" fmla="*/ 119 h 160"/>
              <a:gd name="T86" fmla="*/ 101 w 153"/>
              <a:gd name="T87" fmla="*/ 102 h 160"/>
              <a:gd name="T88" fmla="*/ 70 w 153"/>
              <a:gd name="T89" fmla="*/ 112 h 160"/>
              <a:gd name="T90" fmla="*/ 45 w 153"/>
              <a:gd name="T91" fmla="*/ 90 h 160"/>
              <a:gd name="T92" fmla="*/ 52 w 153"/>
              <a:gd name="T93" fmla="*/ 58 h 160"/>
              <a:gd name="T94" fmla="*/ 83 w 153"/>
              <a:gd name="T95" fmla="*/ 48 h 160"/>
              <a:gd name="T96" fmla="*/ 107 w 153"/>
              <a:gd name="T97" fmla="*/ 70 h 160"/>
              <a:gd name="T98" fmla="*/ 110 w 153"/>
              <a:gd name="T99" fmla="*/ 104 h 160"/>
              <a:gd name="T100" fmla="*/ 114 w 153"/>
              <a:gd name="T101" fmla="*/ 99 h 160"/>
              <a:gd name="T102" fmla="*/ 139 w 153"/>
              <a:gd name="T103" fmla="*/ 119 h 160"/>
              <a:gd name="T104" fmla="*/ 144 w 153"/>
              <a:gd name="T105" fmla="*/ 12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3" h="160">
                <a:moveTo>
                  <a:pt x="82" y="59"/>
                </a:moveTo>
                <a:cubicBezTo>
                  <a:pt x="92" y="65"/>
                  <a:pt x="92" y="65"/>
                  <a:pt x="92" y="65"/>
                </a:cubicBezTo>
                <a:cubicBezTo>
                  <a:pt x="92" y="65"/>
                  <a:pt x="93" y="65"/>
                  <a:pt x="93" y="65"/>
                </a:cubicBezTo>
                <a:cubicBezTo>
                  <a:pt x="94" y="65"/>
                  <a:pt x="95" y="65"/>
                  <a:pt x="95" y="64"/>
                </a:cubicBezTo>
                <a:cubicBezTo>
                  <a:pt x="96" y="63"/>
                  <a:pt x="96" y="61"/>
                  <a:pt x="94" y="60"/>
                </a:cubicBezTo>
                <a:cubicBezTo>
                  <a:pt x="84" y="55"/>
                  <a:pt x="84" y="55"/>
                  <a:pt x="84" y="55"/>
                </a:cubicBezTo>
                <a:cubicBezTo>
                  <a:pt x="83" y="54"/>
                  <a:pt x="82" y="54"/>
                  <a:pt x="81" y="56"/>
                </a:cubicBezTo>
                <a:cubicBezTo>
                  <a:pt x="80" y="57"/>
                  <a:pt x="81" y="58"/>
                  <a:pt x="82" y="59"/>
                </a:cubicBezTo>
                <a:close/>
                <a:moveTo>
                  <a:pt x="53" y="72"/>
                </a:moveTo>
                <a:cubicBezTo>
                  <a:pt x="52" y="72"/>
                  <a:pt x="51" y="73"/>
                  <a:pt x="51" y="74"/>
                </a:cubicBezTo>
                <a:cubicBezTo>
                  <a:pt x="51" y="86"/>
                  <a:pt x="51" y="86"/>
                  <a:pt x="51" y="86"/>
                </a:cubicBezTo>
                <a:cubicBezTo>
                  <a:pt x="51" y="87"/>
                  <a:pt x="52" y="88"/>
                  <a:pt x="53" y="88"/>
                </a:cubicBezTo>
                <a:cubicBezTo>
                  <a:pt x="55" y="88"/>
                  <a:pt x="56" y="87"/>
                  <a:pt x="56" y="86"/>
                </a:cubicBezTo>
                <a:cubicBezTo>
                  <a:pt x="56" y="74"/>
                  <a:pt x="56" y="74"/>
                  <a:pt x="56" y="74"/>
                </a:cubicBezTo>
                <a:cubicBezTo>
                  <a:pt x="56" y="73"/>
                  <a:pt x="55" y="72"/>
                  <a:pt x="53" y="72"/>
                </a:cubicBezTo>
                <a:close/>
                <a:moveTo>
                  <a:pt x="92" y="95"/>
                </a:moveTo>
                <a:cubicBezTo>
                  <a:pt x="82" y="101"/>
                  <a:pt x="82" y="101"/>
                  <a:pt x="82" y="101"/>
                </a:cubicBezTo>
                <a:cubicBezTo>
                  <a:pt x="81" y="102"/>
                  <a:pt x="80" y="103"/>
                  <a:pt x="81" y="104"/>
                </a:cubicBezTo>
                <a:cubicBezTo>
                  <a:pt x="81" y="105"/>
                  <a:pt x="82" y="106"/>
                  <a:pt x="83" y="106"/>
                </a:cubicBezTo>
                <a:cubicBezTo>
                  <a:pt x="84" y="106"/>
                  <a:pt x="84" y="106"/>
                  <a:pt x="84" y="105"/>
                </a:cubicBezTo>
                <a:cubicBezTo>
                  <a:pt x="94" y="100"/>
                  <a:pt x="94" y="100"/>
                  <a:pt x="94" y="100"/>
                </a:cubicBezTo>
                <a:cubicBezTo>
                  <a:pt x="96" y="99"/>
                  <a:pt x="96" y="97"/>
                  <a:pt x="95" y="96"/>
                </a:cubicBezTo>
                <a:cubicBezTo>
                  <a:pt x="95" y="95"/>
                  <a:pt x="93" y="94"/>
                  <a:pt x="92" y="95"/>
                </a:cubicBezTo>
                <a:close/>
                <a:moveTo>
                  <a:pt x="144" y="109"/>
                </a:moveTo>
                <a:cubicBezTo>
                  <a:pt x="141" y="109"/>
                  <a:pt x="139" y="110"/>
                  <a:pt x="137" y="112"/>
                </a:cubicBezTo>
                <a:cubicBezTo>
                  <a:pt x="119" y="102"/>
                  <a:pt x="119" y="102"/>
                  <a:pt x="119" y="102"/>
                </a:cubicBezTo>
                <a:cubicBezTo>
                  <a:pt x="119" y="101"/>
                  <a:pt x="119" y="100"/>
                  <a:pt x="119" y="99"/>
                </a:cubicBezTo>
                <a:cubicBezTo>
                  <a:pt x="119" y="95"/>
                  <a:pt x="116" y="91"/>
                  <a:pt x="113" y="90"/>
                </a:cubicBezTo>
                <a:cubicBezTo>
                  <a:pt x="113" y="70"/>
                  <a:pt x="113" y="70"/>
                  <a:pt x="113" y="70"/>
                </a:cubicBezTo>
                <a:cubicBezTo>
                  <a:pt x="116" y="69"/>
                  <a:pt x="119" y="65"/>
                  <a:pt x="119" y="61"/>
                </a:cubicBezTo>
                <a:cubicBezTo>
                  <a:pt x="119" y="60"/>
                  <a:pt x="119" y="59"/>
                  <a:pt x="119" y="58"/>
                </a:cubicBezTo>
                <a:cubicBezTo>
                  <a:pt x="137" y="48"/>
                  <a:pt x="137" y="48"/>
                  <a:pt x="137" y="48"/>
                </a:cubicBezTo>
                <a:cubicBezTo>
                  <a:pt x="139" y="50"/>
                  <a:pt x="141" y="51"/>
                  <a:pt x="144" y="51"/>
                </a:cubicBezTo>
                <a:cubicBezTo>
                  <a:pt x="149" y="51"/>
                  <a:pt x="153" y="46"/>
                  <a:pt x="153" y="41"/>
                </a:cubicBezTo>
                <a:cubicBezTo>
                  <a:pt x="153" y="36"/>
                  <a:pt x="149" y="32"/>
                  <a:pt x="144" y="32"/>
                </a:cubicBezTo>
                <a:cubicBezTo>
                  <a:pt x="138" y="32"/>
                  <a:pt x="134" y="36"/>
                  <a:pt x="134" y="41"/>
                </a:cubicBezTo>
                <a:cubicBezTo>
                  <a:pt x="134" y="42"/>
                  <a:pt x="134" y="43"/>
                  <a:pt x="134" y="44"/>
                </a:cubicBezTo>
                <a:cubicBezTo>
                  <a:pt x="116" y="54"/>
                  <a:pt x="116" y="54"/>
                  <a:pt x="116" y="54"/>
                </a:cubicBezTo>
                <a:cubicBezTo>
                  <a:pt x="115" y="52"/>
                  <a:pt x="112" y="51"/>
                  <a:pt x="110" y="51"/>
                </a:cubicBezTo>
                <a:cubicBezTo>
                  <a:pt x="107" y="51"/>
                  <a:pt x="105" y="52"/>
                  <a:pt x="103" y="5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3"/>
                  <a:pt x="86" y="42"/>
                  <a:pt x="86" y="41"/>
                </a:cubicBezTo>
                <a:cubicBezTo>
                  <a:pt x="86" y="37"/>
                  <a:pt x="83" y="33"/>
                  <a:pt x="79" y="32"/>
                </a:cubicBezTo>
                <a:cubicBezTo>
                  <a:pt x="79" y="3"/>
                  <a:pt x="79" y="3"/>
                  <a:pt x="79" y="3"/>
                </a:cubicBezTo>
                <a:cubicBezTo>
                  <a:pt x="79" y="1"/>
                  <a:pt x="78" y="0"/>
                  <a:pt x="76" y="0"/>
                </a:cubicBezTo>
                <a:cubicBezTo>
                  <a:pt x="75" y="0"/>
                  <a:pt x="74" y="1"/>
                  <a:pt x="74" y="3"/>
                </a:cubicBezTo>
                <a:cubicBezTo>
                  <a:pt x="74" y="32"/>
                  <a:pt x="74" y="32"/>
                  <a:pt x="74" y="32"/>
                </a:cubicBezTo>
                <a:cubicBezTo>
                  <a:pt x="70" y="33"/>
                  <a:pt x="67" y="37"/>
                  <a:pt x="67" y="41"/>
                </a:cubicBezTo>
                <a:cubicBezTo>
                  <a:pt x="67" y="42"/>
                  <a:pt x="67" y="43"/>
                  <a:pt x="67" y="44"/>
                </a:cubicBezTo>
                <a:cubicBezTo>
                  <a:pt x="49" y="54"/>
                  <a:pt x="49" y="54"/>
                  <a:pt x="49" y="54"/>
                </a:cubicBezTo>
                <a:cubicBezTo>
                  <a:pt x="48" y="52"/>
                  <a:pt x="45" y="51"/>
                  <a:pt x="43" y="51"/>
                </a:cubicBezTo>
                <a:cubicBezTo>
                  <a:pt x="40" y="51"/>
                  <a:pt x="38" y="52"/>
                  <a:pt x="36" y="54"/>
                </a:cubicBezTo>
                <a:cubicBezTo>
                  <a:pt x="18" y="44"/>
                  <a:pt x="18" y="44"/>
                  <a:pt x="18" y="44"/>
                </a:cubicBezTo>
                <a:cubicBezTo>
                  <a:pt x="19" y="43"/>
                  <a:pt x="19" y="42"/>
                  <a:pt x="19" y="41"/>
                </a:cubicBezTo>
                <a:cubicBezTo>
                  <a:pt x="19" y="36"/>
                  <a:pt x="15" y="32"/>
                  <a:pt x="9" y="32"/>
                </a:cubicBezTo>
                <a:cubicBezTo>
                  <a:pt x="4" y="32"/>
                  <a:pt x="0" y="36"/>
                  <a:pt x="0" y="41"/>
                </a:cubicBezTo>
                <a:cubicBezTo>
                  <a:pt x="0" y="46"/>
                  <a:pt x="4" y="51"/>
                  <a:pt x="9" y="51"/>
                </a:cubicBezTo>
                <a:cubicBezTo>
                  <a:pt x="12" y="51"/>
                  <a:pt x="14" y="50"/>
                  <a:pt x="16" y="48"/>
                </a:cubicBezTo>
                <a:cubicBezTo>
                  <a:pt x="34" y="58"/>
                  <a:pt x="34" y="58"/>
                  <a:pt x="34" y="58"/>
                </a:cubicBezTo>
                <a:cubicBezTo>
                  <a:pt x="34" y="59"/>
                  <a:pt x="34" y="60"/>
                  <a:pt x="34" y="61"/>
                </a:cubicBezTo>
                <a:cubicBezTo>
                  <a:pt x="34" y="65"/>
                  <a:pt x="36" y="69"/>
                  <a:pt x="40" y="70"/>
                </a:cubicBezTo>
                <a:cubicBezTo>
                  <a:pt x="40" y="90"/>
                  <a:pt x="40" y="90"/>
                  <a:pt x="40" y="90"/>
                </a:cubicBezTo>
                <a:cubicBezTo>
                  <a:pt x="36" y="91"/>
                  <a:pt x="34" y="95"/>
                  <a:pt x="34" y="99"/>
                </a:cubicBezTo>
                <a:cubicBezTo>
                  <a:pt x="34" y="100"/>
                  <a:pt x="34" y="101"/>
                  <a:pt x="34" y="10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4" y="110"/>
                  <a:pt x="12" y="109"/>
                  <a:pt x="9" y="109"/>
                </a:cubicBezTo>
                <a:cubicBezTo>
                  <a:pt x="4" y="109"/>
                  <a:pt x="0" y="114"/>
                  <a:pt x="0" y="119"/>
                </a:cubicBezTo>
                <a:cubicBezTo>
                  <a:pt x="0" y="124"/>
                  <a:pt x="4" y="128"/>
                  <a:pt x="9" y="128"/>
                </a:cubicBezTo>
                <a:cubicBezTo>
                  <a:pt x="15" y="128"/>
                  <a:pt x="19" y="124"/>
                  <a:pt x="19" y="119"/>
                </a:cubicBezTo>
                <a:cubicBezTo>
                  <a:pt x="19" y="118"/>
                  <a:pt x="19" y="117"/>
                  <a:pt x="18" y="116"/>
                </a:cubicBezTo>
                <a:cubicBezTo>
                  <a:pt x="36" y="106"/>
                  <a:pt x="36" y="106"/>
                  <a:pt x="36" y="106"/>
                </a:cubicBezTo>
                <a:cubicBezTo>
                  <a:pt x="38" y="108"/>
                  <a:pt x="40" y="109"/>
                  <a:pt x="43" y="109"/>
                </a:cubicBezTo>
                <a:cubicBezTo>
                  <a:pt x="45" y="109"/>
                  <a:pt x="48" y="108"/>
                  <a:pt x="49" y="106"/>
                </a:cubicBezTo>
                <a:cubicBezTo>
                  <a:pt x="67" y="116"/>
                  <a:pt x="67" y="116"/>
                  <a:pt x="67" y="116"/>
                </a:cubicBezTo>
                <a:cubicBezTo>
                  <a:pt x="67" y="117"/>
                  <a:pt x="67" y="118"/>
                  <a:pt x="67" y="119"/>
                </a:cubicBezTo>
                <a:cubicBezTo>
                  <a:pt x="67" y="123"/>
                  <a:pt x="70" y="127"/>
                  <a:pt x="74" y="128"/>
                </a:cubicBezTo>
                <a:cubicBezTo>
                  <a:pt x="74" y="157"/>
                  <a:pt x="74" y="157"/>
                  <a:pt x="74" y="157"/>
                </a:cubicBezTo>
                <a:cubicBezTo>
                  <a:pt x="74" y="159"/>
                  <a:pt x="75" y="160"/>
                  <a:pt x="76" y="160"/>
                </a:cubicBezTo>
                <a:cubicBezTo>
                  <a:pt x="78" y="160"/>
                  <a:pt x="79" y="159"/>
                  <a:pt x="79" y="157"/>
                </a:cubicBezTo>
                <a:cubicBezTo>
                  <a:pt x="79" y="128"/>
                  <a:pt x="79" y="128"/>
                  <a:pt x="79" y="128"/>
                </a:cubicBezTo>
                <a:cubicBezTo>
                  <a:pt x="83" y="127"/>
                  <a:pt x="86" y="123"/>
                  <a:pt x="86" y="119"/>
                </a:cubicBezTo>
                <a:cubicBezTo>
                  <a:pt x="86" y="118"/>
                  <a:pt x="86" y="117"/>
                  <a:pt x="86" y="116"/>
                </a:cubicBezTo>
                <a:cubicBezTo>
                  <a:pt x="103" y="106"/>
                  <a:pt x="103" y="106"/>
                  <a:pt x="103" y="106"/>
                </a:cubicBezTo>
                <a:cubicBezTo>
                  <a:pt x="105" y="108"/>
                  <a:pt x="107" y="109"/>
                  <a:pt x="110" y="109"/>
                </a:cubicBezTo>
                <a:cubicBezTo>
                  <a:pt x="113" y="109"/>
                  <a:pt x="115" y="108"/>
                  <a:pt x="116" y="106"/>
                </a:cubicBezTo>
                <a:cubicBezTo>
                  <a:pt x="134" y="116"/>
                  <a:pt x="134" y="116"/>
                  <a:pt x="134" y="116"/>
                </a:cubicBezTo>
                <a:cubicBezTo>
                  <a:pt x="134" y="117"/>
                  <a:pt x="134" y="118"/>
                  <a:pt x="134" y="119"/>
                </a:cubicBezTo>
                <a:cubicBezTo>
                  <a:pt x="134" y="124"/>
                  <a:pt x="138" y="128"/>
                  <a:pt x="144" y="128"/>
                </a:cubicBezTo>
                <a:cubicBezTo>
                  <a:pt x="149" y="128"/>
                  <a:pt x="153" y="124"/>
                  <a:pt x="153" y="119"/>
                </a:cubicBezTo>
                <a:cubicBezTo>
                  <a:pt x="153" y="114"/>
                  <a:pt x="149" y="109"/>
                  <a:pt x="144" y="109"/>
                </a:cubicBezTo>
                <a:close/>
                <a:moveTo>
                  <a:pt x="144" y="37"/>
                </a:moveTo>
                <a:cubicBezTo>
                  <a:pt x="146" y="37"/>
                  <a:pt x="148" y="39"/>
                  <a:pt x="148" y="41"/>
                </a:cubicBezTo>
                <a:cubicBezTo>
                  <a:pt x="148" y="44"/>
                  <a:pt x="146" y="46"/>
                  <a:pt x="144" y="46"/>
                </a:cubicBezTo>
                <a:cubicBezTo>
                  <a:pt x="141" y="46"/>
                  <a:pt x="139" y="44"/>
                  <a:pt x="139" y="41"/>
                </a:cubicBezTo>
                <a:cubicBezTo>
                  <a:pt x="139" y="39"/>
                  <a:pt x="141" y="37"/>
                  <a:pt x="144" y="37"/>
                </a:cubicBezTo>
                <a:close/>
                <a:moveTo>
                  <a:pt x="9" y="46"/>
                </a:moveTo>
                <a:cubicBezTo>
                  <a:pt x="7" y="46"/>
                  <a:pt x="5" y="44"/>
                  <a:pt x="5" y="41"/>
                </a:cubicBezTo>
                <a:cubicBezTo>
                  <a:pt x="5" y="39"/>
                  <a:pt x="7" y="37"/>
                  <a:pt x="9" y="37"/>
                </a:cubicBezTo>
                <a:cubicBezTo>
                  <a:pt x="12" y="37"/>
                  <a:pt x="14" y="39"/>
                  <a:pt x="14" y="41"/>
                </a:cubicBezTo>
                <a:cubicBezTo>
                  <a:pt x="14" y="44"/>
                  <a:pt x="12" y="46"/>
                  <a:pt x="9" y="46"/>
                </a:cubicBezTo>
                <a:close/>
                <a:moveTo>
                  <a:pt x="9" y="123"/>
                </a:moveTo>
                <a:cubicBezTo>
                  <a:pt x="7" y="123"/>
                  <a:pt x="5" y="121"/>
                  <a:pt x="5" y="119"/>
                </a:cubicBezTo>
                <a:cubicBezTo>
                  <a:pt x="5" y="116"/>
                  <a:pt x="7" y="114"/>
                  <a:pt x="9" y="114"/>
                </a:cubicBezTo>
                <a:cubicBezTo>
                  <a:pt x="12" y="114"/>
                  <a:pt x="14" y="116"/>
                  <a:pt x="14" y="119"/>
                </a:cubicBezTo>
                <a:cubicBezTo>
                  <a:pt x="14" y="121"/>
                  <a:pt x="12" y="123"/>
                  <a:pt x="9" y="123"/>
                </a:cubicBezTo>
                <a:close/>
                <a:moveTo>
                  <a:pt x="110" y="56"/>
                </a:moveTo>
                <a:cubicBezTo>
                  <a:pt x="112" y="56"/>
                  <a:pt x="114" y="58"/>
                  <a:pt x="114" y="61"/>
                </a:cubicBezTo>
                <a:cubicBezTo>
                  <a:pt x="114" y="63"/>
                  <a:pt x="112" y="65"/>
                  <a:pt x="110" y="65"/>
                </a:cubicBezTo>
                <a:cubicBezTo>
                  <a:pt x="108" y="65"/>
                  <a:pt x="106" y="63"/>
                  <a:pt x="106" y="61"/>
                </a:cubicBezTo>
                <a:cubicBezTo>
                  <a:pt x="106" y="58"/>
                  <a:pt x="108" y="56"/>
                  <a:pt x="110" y="56"/>
                </a:cubicBezTo>
                <a:close/>
                <a:moveTo>
                  <a:pt x="76" y="37"/>
                </a:moveTo>
                <a:cubicBezTo>
                  <a:pt x="79" y="37"/>
                  <a:pt x="81" y="39"/>
                  <a:pt x="81" y="41"/>
                </a:cubicBezTo>
                <a:cubicBezTo>
                  <a:pt x="81" y="44"/>
                  <a:pt x="79" y="46"/>
                  <a:pt x="76" y="46"/>
                </a:cubicBezTo>
                <a:cubicBezTo>
                  <a:pt x="74" y="46"/>
                  <a:pt x="72" y="44"/>
                  <a:pt x="72" y="41"/>
                </a:cubicBezTo>
                <a:cubicBezTo>
                  <a:pt x="72" y="39"/>
                  <a:pt x="74" y="37"/>
                  <a:pt x="76" y="37"/>
                </a:cubicBezTo>
                <a:close/>
                <a:moveTo>
                  <a:pt x="39" y="61"/>
                </a:moveTo>
                <a:cubicBezTo>
                  <a:pt x="39" y="58"/>
                  <a:pt x="41" y="56"/>
                  <a:pt x="43" y="56"/>
                </a:cubicBezTo>
                <a:cubicBezTo>
                  <a:pt x="45" y="56"/>
                  <a:pt x="47" y="58"/>
                  <a:pt x="47" y="61"/>
                </a:cubicBezTo>
                <a:cubicBezTo>
                  <a:pt x="47" y="63"/>
                  <a:pt x="45" y="65"/>
                  <a:pt x="43" y="65"/>
                </a:cubicBezTo>
                <a:cubicBezTo>
                  <a:pt x="41" y="65"/>
                  <a:pt x="39" y="63"/>
                  <a:pt x="39" y="61"/>
                </a:cubicBezTo>
                <a:close/>
                <a:moveTo>
                  <a:pt x="43" y="104"/>
                </a:moveTo>
                <a:cubicBezTo>
                  <a:pt x="41" y="104"/>
                  <a:pt x="39" y="102"/>
                  <a:pt x="39" y="99"/>
                </a:cubicBezTo>
                <a:cubicBezTo>
                  <a:pt x="39" y="97"/>
                  <a:pt x="41" y="95"/>
                  <a:pt x="43" y="95"/>
                </a:cubicBezTo>
                <a:cubicBezTo>
                  <a:pt x="45" y="95"/>
                  <a:pt x="47" y="97"/>
                  <a:pt x="47" y="99"/>
                </a:cubicBezTo>
                <a:cubicBezTo>
                  <a:pt x="47" y="102"/>
                  <a:pt x="45" y="104"/>
                  <a:pt x="43" y="104"/>
                </a:cubicBezTo>
                <a:close/>
                <a:moveTo>
                  <a:pt x="76" y="123"/>
                </a:moveTo>
                <a:cubicBezTo>
                  <a:pt x="74" y="123"/>
                  <a:pt x="72" y="121"/>
                  <a:pt x="72" y="119"/>
                </a:cubicBezTo>
                <a:cubicBezTo>
                  <a:pt x="72" y="116"/>
                  <a:pt x="74" y="114"/>
                  <a:pt x="76" y="114"/>
                </a:cubicBezTo>
                <a:cubicBezTo>
                  <a:pt x="79" y="114"/>
                  <a:pt x="81" y="116"/>
                  <a:pt x="81" y="119"/>
                </a:cubicBezTo>
                <a:cubicBezTo>
                  <a:pt x="81" y="121"/>
                  <a:pt x="79" y="123"/>
                  <a:pt x="76" y="123"/>
                </a:cubicBezTo>
                <a:close/>
                <a:moveTo>
                  <a:pt x="101" y="99"/>
                </a:moveTo>
                <a:cubicBezTo>
                  <a:pt x="101" y="100"/>
                  <a:pt x="101" y="101"/>
                  <a:pt x="101" y="102"/>
                </a:cubicBezTo>
                <a:cubicBezTo>
                  <a:pt x="83" y="112"/>
                  <a:pt x="83" y="112"/>
                  <a:pt x="83" y="112"/>
                </a:cubicBezTo>
                <a:cubicBezTo>
                  <a:pt x="81" y="110"/>
                  <a:pt x="79" y="109"/>
                  <a:pt x="76" y="109"/>
                </a:cubicBezTo>
                <a:cubicBezTo>
                  <a:pt x="74" y="109"/>
                  <a:pt x="72" y="110"/>
                  <a:pt x="70" y="112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1"/>
                  <a:pt x="52" y="100"/>
                  <a:pt x="52" y="99"/>
                </a:cubicBezTo>
                <a:cubicBezTo>
                  <a:pt x="52" y="95"/>
                  <a:pt x="49" y="91"/>
                  <a:pt x="45" y="90"/>
                </a:cubicBezTo>
                <a:cubicBezTo>
                  <a:pt x="45" y="70"/>
                  <a:pt x="45" y="70"/>
                  <a:pt x="45" y="70"/>
                </a:cubicBezTo>
                <a:cubicBezTo>
                  <a:pt x="49" y="69"/>
                  <a:pt x="52" y="65"/>
                  <a:pt x="52" y="61"/>
                </a:cubicBezTo>
                <a:cubicBezTo>
                  <a:pt x="52" y="60"/>
                  <a:pt x="52" y="59"/>
                  <a:pt x="52" y="58"/>
                </a:cubicBezTo>
                <a:cubicBezTo>
                  <a:pt x="70" y="48"/>
                  <a:pt x="70" y="48"/>
                  <a:pt x="70" y="48"/>
                </a:cubicBezTo>
                <a:cubicBezTo>
                  <a:pt x="72" y="50"/>
                  <a:pt x="74" y="51"/>
                  <a:pt x="76" y="51"/>
                </a:cubicBezTo>
                <a:cubicBezTo>
                  <a:pt x="79" y="51"/>
                  <a:pt x="81" y="50"/>
                  <a:pt x="83" y="48"/>
                </a:cubicBezTo>
                <a:cubicBezTo>
                  <a:pt x="101" y="58"/>
                  <a:pt x="101" y="58"/>
                  <a:pt x="101" y="58"/>
                </a:cubicBezTo>
                <a:cubicBezTo>
                  <a:pt x="101" y="59"/>
                  <a:pt x="101" y="60"/>
                  <a:pt x="101" y="61"/>
                </a:cubicBezTo>
                <a:cubicBezTo>
                  <a:pt x="101" y="65"/>
                  <a:pt x="103" y="69"/>
                  <a:pt x="107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3" y="91"/>
                  <a:pt x="101" y="95"/>
                  <a:pt x="101" y="99"/>
                </a:cubicBezTo>
                <a:close/>
                <a:moveTo>
                  <a:pt x="110" y="104"/>
                </a:moveTo>
                <a:cubicBezTo>
                  <a:pt x="108" y="104"/>
                  <a:pt x="106" y="102"/>
                  <a:pt x="106" y="99"/>
                </a:cubicBezTo>
                <a:cubicBezTo>
                  <a:pt x="106" y="97"/>
                  <a:pt x="108" y="95"/>
                  <a:pt x="110" y="95"/>
                </a:cubicBezTo>
                <a:cubicBezTo>
                  <a:pt x="112" y="95"/>
                  <a:pt x="114" y="97"/>
                  <a:pt x="114" y="99"/>
                </a:cubicBezTo>
                <a:cubicBezTo>
                  <a:pt x="114" y="102"/>
                  <a:pt x="112" y="104"/>
                  <a:pt x="110" y="104"/>
                </a:cubicBezTo>
                <a:close/>
                <a:moveTo>
                  <a:pt x="144" y="123"/>
                </a:moveTo>
                <a:cubicBezTo>
                  <a:pt x="141" y="123"/>
                  <a:pt x="139" y="121"/>
                  <a:pt x="139" y="119"/>
                </a:cubicBezTo>
                <a:cubicBezTo>
                  <a:pt x="139" y="116"/>
                  <a:pt x="141" y="114"/>
                  <a:pt x="144" y="114"/>
                </a:cubicBezTo>
                <a:cubicBezTo>
                  <a:pt x="146" y="114"/>
                  <a:pt x="148" y="116"/>
                  <a:pt x="148" y="119"/>
                </a:cubicBezTo>
                <a:cubicBezTo>
                  <a:pt x="148" y="121"/>
                  <a:pt x="146" y="123"/>
                  <a:pt x="144" y="123"/>
                </a:cubicBezTo>
                <a:close/>
              </a:path>
            </a:pathLst>
          </a:custGeom>
          <a:solidFill>
            <a:srgbClr val="42403C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69" name="Freeform 82">
            <a:extLst>
              <a:ext uri="{FF2B5EF4-FFF2-40B4-BE49-F238E27FC236}">
                <a16:creationId xmlns:a16="http://schemas.microsoft.com/office/drawing/2014/main" id="{52D099E1-F282-AE46-8D02-7FFA9C7E7031}"/>
              </a:ext>
            </a:extLst>
          </p:cNvPr>
          <p:cNvSpPr>
            <a:spLocks noEditPoints="1"/>
          </p:cNvSpPr>
          <p:nvPr/>
        </p:nvSpPr>
        <p:spPr bwMode="auto">
          <a:xfrm>
            <a:off x="6128806" y="1893513"/>
            <a:ext cx="456724" cy="461557"/>
          </a:xfrm>
          <a:custGeom>
            <a:avLst/>
            <a:gdLst>
              <a:gd name="T0" fmla="*/ 122 w 160"/>
              <a:gd name="T1" fmla="*/ 12 h 160"/>
              <a:gd name="T2" fmla="*/ 116 w 160"/>
              <a:gd name="T3" fmla="*/ 9 h 160"/>
              <a:gd name="T4" fmla="*/ 107 w 160"/>
              <a:gd name="T5" fmla="*/ 5 h 160"/>
              <a:gd name="T6" fmla="*/ 101 w 160"/>
              <a:gd name="T7" fmla="*/ 3 h 160"/>
              <a:gd name="T8" fmla="*/ 91 w 160"/>
              <a:gd name="T9" fmla="*/ 1 h 160"/>
              <a:gd name="T10" fmla="*/ 85 w 160"/>
              <a:gd name="T11" fmla="*/ 0 h 160"/>
              <a:gd name="T12" fmla="*/ 73 w 160"/>
              <a:gd name="T13" fmla="*/ 0 h 160"/>
              <a:gd name="T14" fmla="*/ 63 w 160"/>
              <a:gd name="T15" fmla="*/ 2 h 160"/>
              <a:gd name="T16" fmla="*/ 55 w 160"/>
              <a:gd name="T17" fmla="*/ 4 h 160"/>
              <a:gd name="T18" fmla="*/ 45 w 160"/>
              <a:gd name="T19" fmla="*/ 8 h 160"/>
              <a:gd name="T20" fmla="*/ 39 w 160"/>
              <a:gd name="T21" fmla="*/ 11 h 160"/>
              <a:gd name="T22" fmla="*/ 33 w 160"/>
              <a:gd name="T23" fmla="*/ 15 h 160"/>
              <a:gd name="T24" fmla="*/ 80 w 160"/>
              <a:gd name="T25" fmla="*/ 160 h 160"/>
              <a:gd name="T26" fmla="*/ 40 w 160"/>
              <a:gd name="T27" fmla="*/ 17 h 160"/>
              <a:gd name="T28" fmla="*/ 48 w 160"/>
              <a:gd name="T29" fmla="*/ 13 h 160"/>
              <a:gd name="T30" fmla="*/ 54 w 160"/>
              <a:gd name="T31" fmla="*/ 10 h 160"/>
              <a:gd name="T32" fmla="*/ 63 w 160"/>
              <a:gd name="T33" fmla="*/ 7 h 160"/>
              <a:gd name="T34" fmla="*/ 70 w 160"/>
              <a:gd name="T35" fmla="*/ 6 h 160"/>
              <a:gd name="T36" fmla="*/ 80 w 160"/>
              <a:gd name="T37" fmla="*/ 5 h 160"/>
              <a:gd name="T38" fmla="*/ 88 w 160"/>
              <a:gd name="T39" fmla="*/ 6 h 160"/>
              <a:gd name="T40" fmla="*/ 94 w 160"/>
              <a:gd name="T41" fmla="*/ 7 h 160"/>
              <a:gd name="T42" fmla="*/ 102 w 160"/>
              <a:gd name="T43" fmla="*/ 9 h 160"/>
              <a:gd name="T44" fmla="*/ 107 w 160"/>
              <a:gd name="T45" fmla="*/ 11 h 160"/>
              <a:gd name="T46" fmla="*/ 113 w 160"/>
              <a:gd name="T47" fmla="*/ 13 h 160"/>
              <a:gd name="T48" fmla="*/ 89 w 160"/>
              <a:gd name="T49" fmla="*/ 37 h 160"/>
              <a:gd name="T50" fmla="*/ 76 w 160"/>
              <a:gd name="T51" fmla="*/ 34 h 160"/>
              <a:gd name="T52" fmla="*/ 73 w 160"/>
              <a:gd name="T53" fmla="*/ 49 h 160"/>
              <a:gd name="T54" fmla="*/ 77 w 160"/>
              <a:gd name="T55" fmla="*/ 51 h 160"/>
              <a:gd name="T56" fmla="*/ 84 w 160"/>
              <a:gd name="T57" fmla="*/ 57 h 160"/>
              <a:gd name="T58" fmla="*/ 99 w 160"/>
              <a:gd name="T59" fmla="*/ 63 h 160"/>
              <a:gd name="T60" fmla="*/ 113 w 160"/>
              <a:gd name="T61" fmla="*/ 66 h 160"/>
              <a:gd name="T62" fmla="*/ 125 w 160"/>
              <a:gd name="T63" fmla="*/ 100 h 160"/>
              <a:gd name="T64" fmla="*/ 107 w 160"/>
              <a:gd name="T65" fmla="*/ 122 h 160"/>
              <a:gd name="T66" fmla="*/ 91 w 160"/>
              <a:gd name="T67" fmla="*/ 129 h 160"/>
              <a:gd name="T68" fmla="*/ 83 w 160"/>
              <a:gd name="T69" fmla="*/ 67 h 160"/>
              <a:gd name="T70" fmla="*/ 77 w 160"/>
              <a:gd name="T71" fmla="*/ 54 h 160"/>
              <a:gd name="T72" fmla="*/ 41 w 160"/>
              <a:gd name="T73" fmla="*/ 22 h 160"/>
              <a:gd name="T74" fmla="*/ 80 w 160"/>
              <a:gd name="T75" fmla="*/ 155 h 160"/>
              <a:gd name="T76" fmla="*/ 36 w 160"/>
              <a:gd name="T77" fmla="*/ 24 h 160"/>
              <a:gd name="T78" fmla="*/ 75 w 160"/>
              <a:gd name="T79" fmla="*/ 59 h 160"/>
              <a:gd name="T80" fmla="*/ 80 w 160"/>
              <a:gd name="T81" fmla="*/ 71 h 160"/>
              <a:gd name="T82" fmla="*/ 86 w 160"/>
              <a:gd name="T83" fmla="*/ 126 h 160"/>
              <a:gd name="T84" fmla="*/ 94 w 160"/>
              <a:gd name="T85" fmla="*/ 136 h 160"/>
              <a:gd name="T86" fmla="*/ 127 w 160"/>
              <a:gd name="T87" fmla="*/ 106 h 160"/>
              <a:gd name="T88" fmla="*/ 129 w 160"/>
              <a:gd name="T89" fmla="*/ 80 h 160"/>
              <a:gd name="T90" fmla="*/ 112 w 160"/>
              <a:gd name="T91" fmla="*/ 61 h 160"/>
              <a:gd name="T92" fmla="*/ 93 w 160"/>
              <a:gd name="T93" fmla="*/ 59 h 160"/>
              <a:gd name="T94" fmla="*/ 86 w 160"/>
              <a:gd name="T95" fmla="*/ 51 h 160"/>
              <a:gd name="T96" fmla="*/ 80 w 160"/>
              <a:gd name="T97" fmla="*/ 45 h 160"/>
              <a:gd name="T98" fmla="*/ 76 w 160"/>
              <a:gd name="T99" fmla="*/ 43 h 160"/>
              <a:gd name="T100" fmla="*/ 73 w 160"/>
              <a:gd name="T101" fmla="*/ 39 h 160"/>
              <a:gd name="T102" fmla="*/ 79 w 160"/>
              <a:gd name="T103" fmla="*/ 39 h 160"/>
              <a:gd name="T104" fmla="*/ 85 w 160"/>
              <a:gd name="T105" fmla="*/ 46 h 160"/>
              <a:gd name="T106" fmla="*/ 95 w 160"/>
              <a:gd name="T107" fmla="*/ 37 h 160"/>
              <a:gd name="T108" fmla="*/ 155 w 160"/>
              <a:gd name="T109" fmla="*/ 8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0" h="160">
                <a:moveTo>
                  <a:pt x="125" y="14"/>
                </a:moveTo>
                <a:cubicBezTo>
                  <a:pt x="125" y="14"/>
                  <a:pt x="125" y="14"/>
                  <a:pt x="125" y="14"/>
                </a:cubicBezTo>
                <a:cubicBezTo>
                  <a:pt x="122" y="12"/>
                  <a:pt x="122" y="12"/>
                  <a:pt x="122" y="12"/>
                </a:cubicBezTo>
                <a:cubicBezTo>
                  <a:pt x="122" y="12"/>
                  <a:pt x="122" y="12"/>
                  <a:pt x="121" y="12"/>
                </a:cubicBezTo>
                <a:cubicBezTo>
                  <a:pt x="120" y="11"/>
                  <a:pt x="119" y="10"/>
                  <a:pt x="118" y="10"/>
                </a:cubicBezTo>
                <a:cubicBezTo>
                  <a:pt x="117" y="9"/>
                  <a:pt x="117" y="9"/>
                  <a:pt x="116" y="9"/>
                </a:cubicBezTo>
                <a:cubicBezTo>
                  <a:pt x="115" y="8"/>
                  <a:pt x="114" y="8"/>
                  <a:pt x="113" y="7"/>
                </a:cubicBezTo>
                <a:cubicBezTo>
                  <a:pt x="113" y="7"/>
                  <a:pt x="112" y="7"/>
                  <a:pt x="112" y="7"/>
                </a:cubicBezTo>
                <a:cubicBezTo>
                  <a:pt x="110" y="6"/>
                  <a:pt x="109" y="5"/>
                  <a:pt x="107" y="5"/>
                </a:cubicBezTo>
                <a:cubicBezTo>
                  <a:pt x="107" y="5"/>
                  <a:pt x="107" y="5"/>
                  <a:pt x="106" y="4"/>
                </a:cubicBezTo>
                <a:cubicBezTo>
                  <a:pt x="105" y="4"/>
                  <a:pt x="104" y="4"/>
                  <a:pt x="102" y="3"/>
                </a:cubicBezTo>
                <a:cubicBezTo>
                  <a:pt x="102" y="3"/>
                  <a:pt x="102" y="3"/>
                  <a:pt x="101" y="3"/>
                </a:cubicBezTo>
                <a:cubicBezTo>
                  <a:pt x="100" y="2"/>
                  <a:pt x="98" y="2"/>
                  <a:pt x="97" y="2"/>
                </a:cubicBezTo>
                <a:cubicBezTo>
                  <a:pt x="97" y="2"/>
                  <a:pt x="97" y="2"/>
                  <a:pt x="96" y="2"/>
                </a:cubicBezTo>
                <a:cubicBezTo>
                  <a:pt x="95" y="1"/>
                  <a:pt x="93" y="1"/>
                  <a:pt x="91" y="1"/>
                </a:cubicBezTo>
                <a:cubicBezTo>
                  <a:pt x="91" y="1"/>
                  <a:pt x="91" y="1"/>
                  <a:pt x="90" y="1"/>
                </a:cubicBezTo>
                <a:cubicBezTo>
                  <a:pt x="89" y="1"/>
                  <a:pt x="88" y="0"/>
                  <a:pt x="86" y="0"/>
                </a:cubicBezTo>
                <a:cubicBezTo>
                  <a:pt x="86" y="0"/>
                  <a:pt x="85" y="0"/>
                  <a:pt x="85" y="0"/>
                </a:cubicBezTo>
                <a:cubicBezTo>
                  <a:pt x="83" y="0"/>
                  <a:pt x="82" y="0"/>
                  <a:pt x="80" y="0"/>
                </a:cubicBezTo>
                <a:cubicBezTo>
                  <a:pt x="78" y="0"/>
                  <a:pt x="76" y="0"/>
                  <a:pt x="75" y="0"/>
                </a:cubicBezTo>
                <a:cubicBezTo>
                  <a:pt x="74" y="0"/>
                  <a:pt x="74" y="0"/>
                  <a:pt x="73" y="0"/>
                </a:cubicBezTo>
                <a:cubicBezTo>
                  <a:pt x="72" y="0"/>
                  <a:pt x="70" y="1"/>
                  <a:pt x="68" y="1"/>
                </a:cubicBezTo>
                <a:cubicBezTo>
                  <a:pt x="68" y="1"/>
                  <a:pt x="68" y="1"/>
                  <a:pt x="68" y="1"/>
                </a:cubicBezTo>
                <a:cubicBezTo>
                  <a:pt x="66" y="1"/>
                  <a:pt x="64" y="2"/>
                  <a:pt x="63" y="2"/>
                </a:cubicBezTo>
                <a:cubicBezTo>
                  <a:pt x="62" y="2"/>
                  <a:pt x="62" y="2"/>
                  <a:pt x="61" y="2"/>
                </a:cubicBezTo>
                <a:cubicBezTo>
                  <a:pt x="60" y="3"/>
                  <a:pt x="58" y="3"/>
                  <a:pt x="57" y="3"/>
                </a:cubicBezTo>
                <a:cubicBezTo>
                  <a:pt x="56" y="4"/>
                  <a:pt x="56" y="4"/>
                  <a:pt x="55" y="4"/>
                </a:cubicBezTo>
                <a:cubicBezTo>
                  <a:pt x="54" y="4"/>
                  <a:pt x="53" y="5"/>
                  <a:pt x="51" y="5"/>
                </a:cubicBezTo>
                <a:cubicBezTo>
                  <a:pt x="51" y="6"/>
                  <a:pt x="50" y="6"/>
                  <a:pt x="50" y="6"/>
                </a:cubicBezTo>
                <a:cubicBezTo>
                  <a:pt x="48" y="7"/>
                  <a:pt x="47" y="7"/>
                  <a:pt x="45" y="8"/>
                </a:cubicBezTo>
                <a:cubicBezTo>
                  <a:pt x="45" y="8"/>
                  <a:pt x="44" y="8"/>
                  <a:pt x="44" y="9"/>
                </a:cubicBezTo>
                <a:cubicBezTo>
                  <a:pt x="43" y="9"/>
                  <a:pt x="42" y="10"/>
                  <a:pt x="41" y="10"/>
                </a:cubicBezTo>
                <a:cubicBezTo>
                  <a:pt x="40" y="11"/>
                  <a:pt x="40" y="11"/>
                  <a:pt x="39" y="11"/>
                </a:cubicBezTo>
                <a:cubicBezTo>
                  <a:pt x="38" y="12"/>
                  <a:pt x="36" y="13"/>
                  <a:pt x="35" y="14"/>
                </a:cubicBezTo>
                <a:cubicBezTo>
                  <a:pt x="35" y="14"/>
                  <a:pt x="35" y="14"/>
                  <a:pt x="34" y="14"/>
                </a:cubicBezTo>
                <a:cubicBezTo>
                  <a:pt x="33" y="15"/>
                  <a:pt x="33" y="15"/>
                  <a:pt x="33" y="15"/>
                </a:cubicBezTo>
                <a:cubicBezTo>
                  <a:pt x="33" y="15"/>
                  <a:pt x="33" y="15"/>
                  <a:pt x="33" y="15"/>
                </a:cubicBezTo>
                <a:cubicBezTo>
                  <a:pt x="13" y="30"/>
                  <a:pt x="0" y="53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ubicBezTo>
                  <a:pt x="160" y="53"/>
                  <a:pt x="146" y="29"/>
                  <a:pt x="125" y="14"/>
                </a:cubicBezTo>
                <a:close/>
                <a:moveTo>
                  <a:pt x="40" y="17"/>
                </a:moveTo>
                <a:cubicBezTo>
                  <a:pt x="41" y="16"/>
                  <a:pt x="42" y="16"/>
                  <a:pt x="43" y="15"/>
                </a:cubicBezTo>
                <a:cubicBezTo>
                  <a:pt x="43" y="15"/>
                  <a:pt x="44" y="15"/>
                  <a:pt x="44" y="14"/>
                </a:cubicBezTo>
                <a:cubicBezTo>
                  <a:pt x="46" y="14"/>
                  <a:pt x="47" y="13"/>
                  <a:pt x="48" y="13"/>
                </a:cubicBezTo>
                <a:cubicBezTo>
                  <a:pt x="49" y="12"/>
                  <a:pt x="49" y="12"/>
                  <a:pt x="50" y="12"/>
                </a:cubicBezTo>
                <a:cubicBezTo>
                  <a:pt x="51" y="11"/>
                  <a:pt x="52" y="11"/>
                  <a:pt x="53" y="11"/>
                </a:cubicBezTo>
                <a:cubicBezTo>
                  <a:pt x="53" y="10"/>
                  <a:pt x="54" y="10"/>
                  <a:pt x="54" y="10"/>
                </a:cubicBezTo>
                <a:cubicBezTo>
                  <a:pt x="55" y="9"/>
                  <a:pt x="57" y="9"/>
                  <a:pt x="58" y="9"/>
                </a:cubicBezTo>
                <a:cubicBezTo>
                  <a:pt x="59" y="8"/>
                  <a:pt x="59" y="8"/>
                  <a:pt x="60" y="8"/>
                </a:cubicBezTo>
                <a:cubicBezTo>
                  <a:pt x="61" y="8"/>
                  <a:pt x="62" y="8"/>
                  <a:pt x="63" y="7"/>
                </a:cubicBezTo>
                <a:cubicBezTo>
                  <a:pt x="63" y="7"/>
                  <a:pt x="64" y="7"/>
                  <a:pt x="64" y="7"/>
                </a:cubicBezTo>
                <a:cubicBezTo>
                  <a:pt x="66" y="7"/>
                  <a:pt x="67" y="6"/>
                  <a:pt x="69" y="6"/>
                </a:cubicBezTo>
                <a:cubicBezTo>
                  <a:pt x="69" y="6"/>
                  <a:pt x="70" y="6"/>
                  <a:pt x="70" y="6"/>
                </a:cubicBezTo>
                <a:cubicBezTo>
                  <a:pt x="71" y="6"/>
                  <a:pt x="73" y="6"/>
                  <a:pt x="74" y="6"/>
                </a:cubicBezTo>
                <a:cubicBezTo>
                  <a:pt x="74" y="6"/>
                  <a:pt x="75" y="6"/>
                  <a:pt x="75" y="6"/>
                </a:cubicBezTo>
                <a:cubicBezTo>
                  <a:pt x="77" y="5"/>
                  <a:pt x="78" y="5"/>
                  <a:pt x="80" y="5"/>
                </a:cubicBezTo>
                <a:cubicBezTo>
                  <a:pt x="81" y="5"/>
                  <a:pt x="83" y="5"/>
                  <a:pt x="84" y="5"/>
                </a:cubicBezTo>
                <a:cubicBezTo>
                  <a:pt x="85" y="5"/>
                  <a:pt x="85" y="6"/>
                  <a:pt x="85" y="6"/>
                </a:cubicBezTo>
                <a:cubicBezTo>
                  <a:pt x="86" y="6"/>
                  <a:pt x="87" y="6"/>
                  <a:pt x="88" y="6"/>
                </a:cubicBezTo>
                <a:cubicBezTo>
                  <a:pt x="89" y="6"/>
                  <a:pt x="89" y="6"/>
                  <a:pt x="90" y="6"/>
                </a:cubicBezTo>
                <a:cubicBezTo>
                  <a:pt x="91" y="6"/>
                  <a:pt x="92" y="6"/>
                  <a:pt x="93" y="6"/>
                </a:cubicBezTo>
                <a:cubicBezTo>
                  <a:pt x="93" y="7"/>
                  <a:pt x="94" y="7"/>
                  <a:pt x="94" y="7"/>
                </a:cubicBezTo>
                <a:cubicBezTo>
                  <a:pt x="95" y="7"/>
                  <a:pt x="96" y="7"/>
                  <a:pt x="97" y="7"/>
                </a:cubicBezTo>
                <a:cubicBezTo>
                  <a:pt x="97" y="7"/>
                  <a:pt x="98" y="7"/>
                  <a:pt x="98" y="8"/>
                </a:cubicBezTo>
                <a:cubicBezTo>
                  <a:pt x="99" y="8"/>
                  <a:pt x="101" y="8"/>
                  <a:pt x="102" y="9"/>
                </a:cubicBezTo>
                <a:cubicBezTo>
                  <a:pt x="102" y="9"/>
                  <a:pt x="102" y="9"/>
                  <a:pt x="102" y="9"/>
                </a:cubicBezTo>
                <a:cubicBezTo>
                  <a:pt x="103" y="9"/>
                  <a:pt x="105" y="10"/>
                  <a:pt x="106" y="10"/>
                </a:cubicBezTo>
                <a:cubicBezTo>
                  <a:pt x="106" y="10"/>
                  <a:pt x="107" y="10"/>
                  <a:pt x="107" y="11"/>
                </a:cubicBezTo>
                <a:cubicBezTo>
                  <a:pt x="108" y="11"/>
                  <a:pt x="109" y="11"/>
                  <a:pt x="110" y="11"/>
                </a:cubicBezTo>
                <a:cubicBezTo>
                  <a:pt x="110" y="12"/>
                  <a:pt x="111" y="12"/>
                  <a:pt x="112" y="12"/>
                </a:cubicBezTo>
                <a:cubicBezTo>
                  <a:pt x="112" y="13"/>
                  <a:pt x="113" y="13"/>
                  <a:pt x="113" y="13"/>
                </a:cubicBezTo>
                <a:cubicBezTo>
                  <a:pt x="114" y="13"/>
                  <a:pt x="114" y="14"/>
                  <a:pt x="114" y="14"/>
                </a:cubicBezTo>
                <a:cubicBezTo>
                  <a:pt x="104" y="18"/>
                  <a:pt x="98" y="23"/>
                  <a:pt x="91" y="32"/>
                </a:cubicBezTo>
                <a:cubicBezTo>
                  <a:pt x="90" y="33"/>
                  <a:pt x="89" y="35"/>
                  <a:pt x="89" y="37"/>
                </a:cubicBezTo>
                <a:cubicBezTo>
                  <a:pt x="89" y="35"/>
                  <a:pt x="88" y="34"/>
                  <a:pt x="87" y="33"/>
                </a:cubicBezTo>
                <a:cubicBezTo>
                  <a:pt x="84" y="32"/>
                  <a:pt x="81" y="32"/>
                  <a:pt x="77" y="34"/>
                </a:cubicBezTo>
                <a:cubicBezTo>
                  <a:pt x="76" y="34"/>
                  <a:pt x="76" y="34"/>
                  <a:pt x="76" y="34"/>
                </a:cubicBezTo>
                <a:cubicBezTo>
                  <a:pt x="71" y="34"/>
                  <a:pt x="68" y="35"/>
                  <a:pt x="67" y="40"/>
                </a:cubicBezTo>
                <a:cubicBezTo>
                  <a:pt x="67" y="43"/>
                  <a:pt x="69" y="46"/>
                  <a:pt x="71" y="48"/>
                </a:cubicBezTo>
                <a:cubicBezTo>
                  <a:pt x="72" y="48"/>
                  <a:pt x="73" y="48"/>
                  <a:pt x="73" y="49"/>
                </a:cubicBezTo>
                <a:cubicBezTo>
                  <a:pt x="74" y="49"/>
                  <a:pt x="74" y="49"/>
                  <a:pt x="74" y="49"/>
                </a:cubicBezTo>
                <a:cubicBezTo>
                  <a:pt x="75" y="51"/>
                  <a:pt x="75" y="51"/>
                  <a:pt x="75" y="51"/>
                </a:cubicBezTo>
                <a:cubicBezTo>
                  <a:pt x="77" y="51"/>
                  <a:pt x="77" y="51"/>
                  <a:pt x="77" y="51"/>
                </a:cubicBezTo>
                <a:cubicBezTo>
                  <a:pt x="78" y="50"/>
                  <a:pt x="79" y="50"/>
                  <a:pt x="80" y="50"/>
                </a:cubicBezTo>
                <a:cubicBezTo>
                  <a:pt x="80" y="52"/>
                  <a:pt x="80" y="53"/>
                  <a:pt x="81" y="54"/>
                </a:cubicBezTo>
                <a:cubicBezTo>
                  <a:pt x="82" y="55"/>
                  <a:pt x="83" y="56"/>
                  <a:pt x="84" y="57"/>
                </a:cubicBezTo>
                <a:cubicBezTo>
                  <a:pt x="86" y="57"/>
                  <a:pt x="86" y="58"/>
                  <a:pt x="86" y="58"/>
                </a:cubicBezTo>
                <a:cubicBezTo>
                  <a:pt x="87" y="61"/>
                  <a:pt x="89" y="64"/>
                  <a:pt x="92" y="64"/>
                </a:cubicBezTo>
                <a:cubicBezTo>
                  <a:pt x="94" y="65"/>
                  <a:pt x="97" y="65"/>
                  <a:pt x="99" y="63"/>
                </a:cubicBezTo>
                <a:cubicBezTo>
                  <a:pt x="100" y="62"/>
                  <a:pt x="101" y="62"/>
                  <a:pt x="104" y="64"/>
                </a:cubicBezTo>
                <a:cubicBezTo>
                  <a:pt x="106" y="65"/>
                  <a:pt x="108" y="66"/>
                  <a:pt x="112" y="66"/>
                </a:cubicBezTo>
                <a:cubicBezTo>
                  <a:pt x="112" y="66"/>
                  <a:pt x="112" y="66"/>
                  <a:pt x="113" y="66"/>
                </a:cubicBezTo>
                <a:cubicBezTo>
                  <a:pt x="115" y="69"/>
                  <a:pt x="116" y="72"/>
                  <a:pt x="118" y="74"/>
                </a:cubicBezTo>
                <a:cubicBezTo>
                  <a:pt x="120" y="78"/>
                  <a:pt x="123" y="82"/>
                  <a:pt x="127" y="85"/>
                </a:cubicBezTo>
                <a:cubicBezTo>
                  <a:pt x="130" y="86"/>
                  <a:pt x="126" y="95"/>
                  <a:pt x="125" y="100"/>
                </a:cubicBezTo>
                <a:cubicBezTo>
                  <a:pt x="124" y="101"/>
                  <a:pt x="124" y="101"/>
                  <a:pt x="124" y="102"/>
                </a:cubicBezTo>
                <a:cubicBezTo>
                  <a:pt x="120" y="105"/>
                  <a:pt x="117" y="109"/>
                  <a:pt x="115" y="112"/>
                </a:cubicBezTo>
                <a:cubicBezTo>
                  <a:pt x="113" y="115"/>
                  <a:pt x="110" y="119"/>
                  <a:pt x="107" y="122"/>
                </a:cubicBezTo>
                <a:cubicBezTo>
                  <a:pt x="102" y="126"/>
                  <a:pt x="97" y="129"/>
                  <a:pt x="92" y="131"/>
                </a:cubicBezTo>
                <a:cubicBezTo>
                  <a:pt x="91" y="131"/>
                  <a:pt x="91" y="130"/>
                  <a:pt x="91" y="130"/>
                </a:cubicBezTo>
                <a:cubicBezTo>
                  <a:pt x="90" y="130"/>
                  <a:pt x="90" y="129"/>
                  <a:pt x="91" y="129"/>
                </a:cubicBezTo>
                <a:cubicBezTo>
                  <a:pt x="96" y="119"/>
                  <a:pt x="102" y="106"/>
                  <a:pt x="94" y="99"/>
                </a:cubicBezTo>
                <a:cubicBezTo>
                  <a:pt x="86" y="93"/>
                  <a:pt x="83" y="84"/>
                  <a:pt x="87" y="76"/>
                </a:cubicBezTo>
                <a:cubicBezTo>
                  <a:pt x="88" y="72"/>
                  <a:pt x="86" y="69"/>
                  <a:pt x="83" y="67"/>
                </a:cubicBezTo>
                <a:cubicBezTo>
                  <a:pt x="83" y="66"/>
                  <a:pt x="83" y="65"/>
                  <a:pt x="82" y="64"/>
                </a:cubicBezTo>
                <a:cubicBezTo>
                  <a:pt x="82" y="62"/>
                  <a:pt x="82" y="59"/>
                  <a:pt x="80" y="56"/>
                </a:cubicBezTo>
                <a:cubicBezTo>
                  <a:pt x="79" y="55"/>
                  <a:pt x="78" y="54"/>
                  <a:pt x="77" y="54"/>
                </a:cubicBezTo>
                <a:cubicBezTo>
                  <a:pt x="74" y="52"/>
                  <a:pt x="71" y="52"/>
                  <a:pt x="68" y="52"/>
                </a:cubicBezTo>
                <a:cubicBezTo>
                  <a:pt x="65" y="51"/>
                  <a:pt x="63" y="51"/>
                  <a:pt x="61" y="50"/>
                </a:cubicBezTo>
                <a:cubicBezTo>
                  <a:pt x="52" y="47"/>
                  <a:pt x="46" y="32"/>
                  <a:pt x="41" y="22"/>
                </a:cubicBezTo>
                <a:cubicBezTo>
                  <a:pt x="41" y="20"/>
                  <a:pt x="40" y="19"/>
                  <a:pt x="39" y="17"/>
                </a:cubicBezTo>
                <a:cubicBezTo>
                  <a:pt x="40" y="17"/>
                  <a:pt x="40" y="17"/>
                  <a:pt x="40" y="17"/>
                </a:cubicBezTo>
                <a:close/>
                <a:moveTo>
                  <a:pt x="80" y="155"/>
                </a:moveTo>
                <a:cubicBezTo>
                  <a:pt x="39" y="155"/>
                  <a:pt x="5" y="121"/>
                  <a:pt x="5" y="80"/>
                </a:cubicBezTo>
                <a:cubicBezTo>
                  <a:pt x="5" y="56"/>
                  <a:pt x="17" y="34"/>
                  <a:pt x="35" y="21"/>
                </a:cubicBezTo>
                <a:cubicBezTo>
                  <a:pt x="35" y="22"/>
                  <a:pt x="36" y="23"/>
                  <a:pt x="36" y="24"/>
                </a:cubicBezTo>
                <a:cubicBezTo>
                  <a:pt x="42" y="36"/>
                  <a:pt x="48" y="51"/>
                  <a:pt x="59" y="55"/>
                </a:cubicBezTo>
                <a:cubicBezTo>
                  <a:pt x="62" y="56"/>
                  <a:pt x="65" y="56"/>
                  <a:pt x="67" y="57"/>
                </a:cubicBezTo>
                <a:cubicBezTo>
                  <a:pt x="70" y="57"/>
                  <a:pt x="72" y="58"/>
                  <a:pt x="75" y="59"/>
                </a:cubicBezTo>
                <a:cubicBezTo>
                  <a:pt x="75" y="59"/>
                  <a:pt x="76" y="59"/>
                  <a:pt x="76" y="59"/>
                </a:cubicBezTo>
                <a:cubicBezTo>
                  <a:pt x="77" y="61"/>
                  <a:pt x="77" y="63"/>
                  <a:pt x="77" y="65"/>
                </a:cubicBezTo>
                <a:cubicBezTo>
                  <a:pt x="77" y="67"/>
                  <a:pt x="78" y="70"/>
                  <a:pt x="80" y="71"/>
                </a:cubicBezTo>
                <a:cubicBezTo>
                  <a:pt x="81" y="72"/>
                  <a:pt x="82" y="73"/>
                  <a:pt x="82" y="74"/>
                </a:cubicBezTo>
                <a:cubicBezTo>
                  <a:pt x="78" y="84"/>
                  <a:pt x="81" y="96"/>
                  <a:pt x="91" y="103"/>
                </a:cubicBezTo>
                <a:cubicBezTo>
                  <a:pt x="93" y="105"/>
                  <a:pt x="94" y="111"/>
                  <a:pt x="86" y="126"/>
                </a:cubicBezTo>
                <a:cubicBezTo>
                  <a:pt x="84" y="128"/>
                  <a:pt x="85" y="131"/>
                  <a:pt x="87" y="134"/>
                </a:cubicBezTo>
                <a:cubicBezTo>
                  <a:pt x="88" y="135"/>
                  <a:pt x="90" y="136"/>
                  <a:pt x="92" y="136"/>
                </a:cubicBezTo>
                <a:cubicBezTo>
                  <a:pt x="93" y="136"/>
                  <a:pt x="93" y="136"/>
                  <a:pt x="94" y="136"/>
                </a:cubicBezTo>
                <a:cubicBezTo>
                  <a:pt x="100" y="134"/>
                  <a:pt x="105" y="131"/>
                  <a:pt x="110" y="126"/>
                </a:cubicBezTo>
                <a:cubicBezTo>
                  <a:pt x="114" y="122"/>
                  <a:pt x="117" y="119"/>
                  <a:pt x="119" y="115"/>
                </a:cubicBezTo>
                <a:cubicBezTo>
                  <a:pt x="122" y="112"/>
                  <a:pt x="124" y="109"/>
                  <a:pt x="127" y="106"/>
                </a:cubicBezTo>
                <a:cubicBezTo>
                  <a:pt x="128" y="106"/>
                  <a:pt x="128" y="105"/>
                  <a:pt x="129" y="105"/>
                </a:cubicBezTo>
                <a:cubicBezTo>
                  <a:pt x="129" y="104"/>
                  <a:pt x="129" y="103"/>
                  <a:pt x="130" y="102"/>
                </a:cubicBezTo>
                <a:cubicBezTo>
                  <a:pt x="132" y="94"/>
                  <a:pt x="137" y="84"/>
                  <a:pt x="129" y="80"/>
                </a:cubicBezTo>
                <a:cubicBezTo>
                  <a:pt x="127" y="78"/>
                  <a:pt x="125" y="75"/>
                  <a:pt x="123" y="72"/>
                </a:cubicBezTo>
                <a:cubicBezTo>
                  <a:pt x="121" y="69"/>
                  <a:pt x="119" y="65"/>
                  <a:pt x="116" y="63"/>
                </a:cubicBezTo>
                <a:cubicBezTo>
                  <a:pt x="115" y="62"/>
                  <a:pt x="114" y="61"/>
                  <a:pt x="112" y="61"/>
                </a:cubicBezTo>
                <a:cubicBezTo>
                  <a:pt x="110" y="61"/>
                  <a:pt x="108" y="60"/>
                  <a:pt x="106" y="59"/>
                </a:cubicBezTo>
                <a:cubicBezTo>
                  <a:pt x="103" y="57"/>
                  <a:pt x="100" y="56"/>
                  <a:pt x="96" y="59"/>
                </a:cubicBezTo>
                <a:cubicBezTo>
                  <a:pt x="95" y="59"/>
                  <a:pt x="94" y="60"/>
                  <a:pt x="93" y="59"/>
                </a:cubicBezTo>
                <a:cubicBezTo>
                  <a:pt x="92" y="59"/>
                  <a:pt x="92" y="58"/>
                  <a:pt x="91" y="57"/>
                </a:cubicBezTo>
                <a:cubicBezTo>
                  <a:pt x="91" y="55"/>
                  <a:pt x="90" y="53"/>
                  <a:pt x="86" y="52"/>
                </a:cubicBezTo>
                <a:cubicBezTo>
                  <a:pt x="86" y="52"/>
                  <a:pt x="86" y="52"/>
                  <a:pt x="86" y="51"/>
                </a:cubicBezTo>
                <a:cubicBezTo>
                  <a:pt x="85" y="51"/>
                  <a:pt x="85" y="51"/>
                  <a:pt x="86" y="51"/>
                </a:cubicBezTo>
                <a:cubicBezTo>
                  <a:pt x="86" y="49"/>
                  <a:pt x="86" y="48"/>
                  <a:pt x="85" y="47"/>
                </a:cubicBezTo>
                <a:cubicBezTo>
                  <a:pt x="84" y="46"/>
                  <a:pt x="82" y="45"/>
                  <a:pt x="80" y="45"/>
                </a:cubicBezTo>
                <a:cubicBezTo>
                  <a:pt x="80" y="45"/>
                  <a:pt x="80" y="44"/>
                  <a:pt x="79" y="44"/>
                </a:cubicBezTo>
                <a:cubicBezTo>
                  <a:pt x="78" y="42"/>
                  <a:pt x="78" y="42"/>
                  <a:pt x="78" y="42"/>
                </a:cubicBezTo>
                <a:cubicBezTo>
                  <a:pt x="76" y="43"/>
                  <a:pt x="76" y="43"/>
                  <a:pt x="76" y="43"/>
                </a:cubicBezTo>
                <a:cubicBezTo>
                  <a:pt x="75" y="44"/>
                  <a:pt x="75" y="44"/>
                  <a:pt x="74" y="43"/>
                </a:cubicBezTo>
                <a:cubicBezTo>
                  <a:pt x="73" y="43"/>
                  <a:pt x="73" y="42"/>
                  <a:pt x="73" y="41"/>
                </a:cubicBezTo>
                <a:cubicBezTo>
                  <a:pt x="73" y="40"/>
                  <a:pt x="73" y="40"/>
                  <a:pt x="73" y="39"/>
                </a:cubicBezTo>
                <a:cubicBezTo>
                  <a:pt x="73" y="39"/>
                  <a:pt x="75" y="39"/>
                  <a:pt x="77" y="39"/>
                </a:cubicBezTo>
                <a:cubicBezTo>
                  <a:pt x="78" y="39"/>
                  <a:pt x="78" y="39"/>
                  <a:pt x="78" y="39"/>
                </a:cubicBezTo>
                <a:cubicBezTo>
                  <a:pt x="79" y="39"/>
                  <a:pt x="79" y="39"/>
                  <a:pt x="79" y="39"/>
                </a:cubicBezTo>
                <a:cubicBezTo>
                  <a:pt x="81" y="37"/>
                  <a:pt x="83" y="37"/>
                  <a:pt x="84" y="38"/>
                </a:cubicBezTo>
                <a:cubicBezTo>
                  <a:pt x="84" y="38"/>
                  <a:pt x="85" y="39"/>
                  <a:pt x="85" y="43"/>
                </a:cubicBezTo>
                <a:cubicBezTo>
                  <a:pt x="85" y="46"/>
                  <a:pt x="85" y="46"/>
                  <a:pt x="85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0" y="46"/>
                  <a:pt x="93" y="46"/>
                  <a:pt x="94" y="44"/>
                </a:cubicBezTo>
                <a:cubicBezTo>
                  <a:pt x="95" y="42"/>
                  <a:pt x="96" y="40"/>
                  <a:pt x="95" y="37"/>
                </a:cubicBezTo>
                <a:cubicBezTo>
                  <a:pt x="95" y="36"/>
                  <a:pt x="95" y="36"/>
                  <a:pt x="95" y="35"/>
                </a:cubicBezTo>
                <a:cubicBezTo>
                  <a:pt x="102" y="26"/>
                  <a:pt x="109" y="21"/>
                  <a:pt x="120" y="17"/>
                </a:cubicBezTo>
                <a:cubicBezTo>
                  <a:pt x="141" y="31"/>
                  <a:pt x="155" y="54"/>
                  <a:pt x="155" y="80"/>
                </a:cubicBezTo>
                <a:cubicBezTo>
                  <a:pt x="155" y="121"/>
                  <a:pt x="121" y="155"/>
                  <a:pt x="80" y="155"/>
                </a:cubicBezTo>
                <a:close/>
              </a:path>
            </a:pathLst>
          </a:custGeom>
          <a:solidFill>
            <a:srgbClr val="004267"/>
          </a:solidFill>
          <a:ln>
            <a:noFill/>
          </a:ln>
        </p:spPr>
        <p:txBody>
          <a:bodyPr vert="horz" wrap="square" lIns="69596" tIns="34798" rIns="69596" bIns="34798" numCol="1" anchor="t" anchorCtr="0" compatLnSpc="1">
            <a:prstTxWarp prst="textNoShape">
              <a:avLst/>
            </a:prstTxWarp>
          </a:bodyPr>
          <a:lstStyle/>
          <a:p>
            <a:endParaRPr lang="en-US" sz="2278"/>
          </a:p>
        </p:txBody>
      </p:sp>
      <p:sp>
        <p:nvSpPr>
          <p:cNvPr id="29" name="Oval 4">
            <a:extLst>
              <a:ext uri="{FF2B5EF4-FFF2-40B4-BE49-F238E27FC236}">
                <a16:creationId xmlns:a16="http://schemas.microsoft.com/office/drawing/2014/main" id="{09081726-A1A6-6F44-86C8-8F0350DF0B29}"/>
              </a:ext>
            </a:extLst>
          </p:cNvPr>
          <p:cNvSpPr/>
          <p:nvPr/>
        </p:nvSpPr>
        <p:spPr>
          <a:xfrm>
            <a:off x="5952686" y="4636192"/>
            <a:ext cx="863408" cy="863406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426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6">
              <a:solidFill>
                <a:schemeClr val="tx1"/>
              </a:solidFill>
            </a:endParaRPr>
          </a:p>
        </p:txBody>
      </p:sp>
      <p:sp>
        <p:nvSpPr>
          <p:cNvPr id="32" name="Oval 60">
            <a:extLst>
              <a:ext uri="{FF2B5EF4-FFF2-40B4-BE49-F238E27FC236}">
                <a16:creationId xmlns:a16="http://schemas.microsoft.com/office/drawing/2014/main" id="{B0AFB4D2-915E-7D4E-92CC-A5644CADD093}"/>
              </a:ext>
            </a:extLst>
          </p:cNvPr>
          <p:cNvSpPr/>
          <p:nvPr/>
        </p:nvSpPr>
        <p:spPr>
          <a:xfrm>
            <a:off x="5947546" y="4606445"/>
            <a:ext cx="261150" cy="261148"/>
          </a:xfrm>
          <a:prstGeom prst="ellipse">
            <a:avLst/>
          </a:prstGeom>
          <a:solidFill>
            <a:srgbClr val="004267"/>
          </a:solidFill>
          <a:ln w="12700">
            <a:solidFill>
              <a:srgbClr val="F4F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7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71" name="Freeform 1297">
            <a:extLst>
              <a:ext uri="{FF2B5EF4-FFF2-40B4-BE49-F238E27FC236}">
                <a16:creationId xmlns:a16="http://schemas.microsoft.com/office/drawing/2014/main" id="{F34AB0DE-8F10-9343-A53A-03015FE481E2}"/>
              </a:ext>
            </a:extLst>
          </p:cNvPr>
          <p:cNvSpPr>
            <a:spLocks noEditPoints="1"/>
          </p:cNvSpPr>
          <p:nvPr/>
        </p:nvSpPr>
        <p:spPr bwMode="auto">
          <a:xfrm>
            <a:off x="6156675" y="4848834"/>
            <a:ext cx="415643" cy="419268"/>
          </a:xfrm>
          <a:custGeom>
            <a:avLst/>
            <a:gdLst>
              <a:gd name="T0" fmla="*/ 125 w 160"/>
              <a:gd name="T1" fmla="*/ 17 h 160"/>
              <a:gd name="T2" fmla="*/ 99 w 160"/>
              <a:gd name="T3" fmla="*/ 54 h 160"/>
              <a:gd name="T4" fmla="*/ 70 w 160"/>
              <a:gd name="T5" fmla="*/ 54 h 160"/>
              <a:gd name="T6" fmla="*/ 49 w 160"/>
              <a:gd name="T7" fmla="*/ 26 h 160"/>
              <a:gd name="T8" fmla="*/ 26 w 160"/>
              <a:gd name="T9" fmla="*/ 26 h 160"/>
              <a:gd name="T10" fmla="*/ 44 w 160"/>
              <a:gd name="T11" fmla="*/ 36 h 160"/>
              <a:gd name="T12" fmla="*/ 61 w 160"/>
              <a:gd name="T13" fmla="*/ 73 h 160"/>
              <a:gd name="T14" fmla="*/ 29 w 160"/>
              <a:gd name="T15" fmla="*/ 124 h 160"/>
              <a:gd name="T16" fmla="*/ 0 w 160"/>
              <a:gd name="T17" fmla="*/ 137 h 160"/>
              <a:gd name="T18" fmla="*/ 35 w 160"/>
              <a:gd name="T19" fmla="*/ 137 h 160"/>
              <a:gd name="T20" fmla="*/ 70 w 160"/>
              <a:gd name="T21" fmla="*/ 91 h 160"/>
              <a:gd name="T22" fmla="*/ 81 w 160"/>
              <a:gd name="T23" fmla="*/ 125 h 160"/>
              <a:gd name="T24" fmla="*/ 84 w 160"/>
              <a:gd name="T25" fmla="*/ 160 h 160"/>
              <a:gd name="T26" fmla="*/ 87 w 160"/>
              <a:gd name="T27" fmla="*/ 125 h 160"/>
              <a:gd name="T28" fmla="*/ 99 w 160"/>
              <a:gd name="T29" fmla="*/ 91 h 160"/>
              <a:gd name="T30" fmla="*/ 119 w 160"/>
              <a:gd name="T31" fmla="*/ 119 h 160"/>
              <a:gd name="T32" fmla="*/ 143 w 160"/>
              <a:gd name="T33" fmla="*/ 119 h 160"/>
              <a:gd name="T34" fmla="*/ 125 w 160"/>
              <a:gd name="T35" fmla="*/ 109 h 160"/>
              <a:gd name="T36" fmla="*/ 108 w 160"/>
              <a:gd name="T37" fmla="*/ 73 h 160"/>
              <a:gd name="T38" fmla="*/ 131 w 160"/>
              <a:gd name="T39" fmla="*/ 30 h 160"/>
              <a:gd name="T40" fmla="*/ 160 w 160"/>
              <a:gd name="T41" fmla="*/ 17 h 160"/>
              <a:gd name="T42" fmla="*/ 32 w 160"/>
              <a:gd name="T43" fmla="*/ 26 h 160"/>
              <a:gd name="T44" fmla="*/ 44 w 160"/>
              <a:gd name="T45" fmla="*/ 26 h 160"/>
              <a:gd name="T46" fmla="*/ 32 w 160"/>
              <a:gd name="T47" fmla="*/ 26 h 160"/>
              <a:gd name="T48" fmla="*/ 6 w 160"/>
              <a:gd name="T49" fmla="*/ 137 h 160"/>
              <a:gd name="T50" fmla="*/ 29 w 160"/>
              <a:gd name="T51" fmla="*/ 137 h 160"/>
              <a:gd name="T52" fmla="*/ 96 w 160"/>
              <a:gd name="T53" fmla="*/ 143 h 160"/>
              <a:gd name="T54" fmla="*/ 73 w 160"/>
              <a:gd name="T55" fmla="*/ 143 h 160"/>
              <a:gd name="T56" fmla="*/ 96 w 160"/>
              <a:gd name="T57" fmla="*/ 143 h 160"/>
              <a:gd name="T58" fmla="*/ 67 w 160"/>
              <a:gd name="T59" fmla="*/ 73 h 160"/>
              <a:gd name="T60" fmla="*/ 102 w 160"/>
              <a:gd name="T61" fmla="*/ 73 h 160"/>
              <a:gd name="T62" fmla="*/ 137 w 160"/>
              <a:gd name="T63" fmla="*/ 119 h 160"/>
              <a:gd name="T64" fmla="*/ 125 w 160"/>
              <a:gd name="T65" fmla="*/ 119 h 160"/>
              <a:gd name="T66" fmla="*/ 137 w 160"/>
              <a:gd name="T67" fmla="*/ 119 h 160"/>
              <a:gd name="T68" fmla="*/ 131 w 160"/>
              <a:gd name="T69" fmla="*/ 17 h 160"/>
              <a:gd name="T70" fmla="*/ 154 w 160"/>
              <a:gd name="T71" fmla="*/ 1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60" h="160">
                <a:moveTo>
                  <a:pt x="143" y="0"/>
                </a:moveTo>
                <a:cubicBezTo>
                  <a:pt x="133" y="0"/>
                  <a:pt x="125" y="8"/>
                  <a:pt x="125" y="17"/>
                </a:cubicBezTo>
                <a:cubicBezTo>
                  <a:pt x="125" y="20"/>
                  <a:pt x="126" y="23"/>
                  <a:pt x="127" y="26"/>
                </a:cubicBezTo>
                <a:cubicBezTo>
                  <a:pt x="99" y="54"/>
                  <a:pt x="99" y="54"/>
                  <a:pt x="99" y="54"/>
                </a:cubicBezTo>
                <a:cubicBezTo>
                  <a:pt x="95" y="51"/>
                  <a:pt x="90" y="49"/>
                  <a:pt x="84" y="49"/>
                </a:cubicBezTo>
                <a:cubicBezTo>
                  <a:pt x="79" y="49"/>
                  <a:pt x="74" y="51"/>
                  <a:pt x="70" y="54"/>
                </a:cubicBezTo>
                <a:cubicBezTo>
                  <a:pt x="48" y="32"/>
                  <a:pt x="48" y="32"/>
                  <a:pt x="48" y="32"/>
                </a:cubicBezTo>
                <a:cubicBezTo>
                  <a:pt x="49" y="30"/>
                  <a:pt x="49" y="28"/>
                  <a:pt x="49" y="26"/>
                </a:cubicBezTo>
                <a:cubicBezTo>
                  <a:pt x="49" y="20"/>
                  <a:pt x="44" y="15"/>
                  <a:pt x="38" y="15"/>
                </a:cubicBezTo>
                <a:cubicBezTo>
                  <a:pt x="31" y="15"/>
                  <a:pt x="26" y="20"/>
                  <a:pt x="26" y="26"/>
                </a:cubicBezTo>
                <a:cubicBezTo>
                  <a:pt x="26" y="33"/>
                  <a:pt x="31" y="38"/>
                  <a:pt x="38" y="38"/>
                </a:cubicBezTo>
                <a:cubicBezTo>
                  <a:pt x="40" y="38"/>
                  <a:pt x="42" y="37"/>
                  <a:pt x="44" y="36"/>
                </a:cubicBezTo>
                <a:cubicBezTo>
                  <a:pt x="66" y="58"/>
                  <a:pt x="66" y="58"/>
                  <a:pt x="66" y="58"/>
                </a:cubicBezTo>
                <a:cubicBezTo>
                  <a:pt x="63" y="62"/>
                  <a:pt x="61" y="67"/>
                  <a:pt x="61" y="73"/>
                </a:cubicBezTo>
                <a:cubicBezTo>
                  <a:pt x="61" y="78"/>
                  <a:pt x="63" y="83"/>
                  <a:pt x="66" y="87"/>
                </a:cubicBezTo>
                <a:cubicBezTo>
                  <a:pt x="29" y="124"/>
                  <a:pt x="29" y="124"/>
                  <a:pt x="29" y="124"/>
                </a:cubicBezTo>
                <a:cubicBezTo>
                  <a:pt x="26" y="121"/>
                  <a:pt x="22" y="119"/>
                  <a:pt x="17" y="119"/>
                </a:cubicBezTo>
                <a:cubicBezTo>
                  <a:pt x="8" y="119"/>
                  <a:pt x="0" y="127"/>
                  <a:pt x="0" y="137"/>
                </a:cubicBezTo>
                <a:cubicBezTo>
                  <a:pt x="0" y="146"/>
                  <a:pt x="8" y="154"/>
                  <a:pt x="17" y="154"/>
                </a:cubicBezTo>
                <a:cubicBezTo>
                  <a:pt x="27" y="154"/>
                  <a:pt x="35" y="146"/>
                  <a:pt x="35" y="137"/>
                </a:cubicBezTo>
                <a:cubicBezTo>
                  <a:pt x="35" y="134"/>
                  <a:pt x="34" y="131"/>
                  <a:pt x="33" y="128"/>
                </a:cubicBezTo>
                <a:cubicBezTo>
                  <a:pt x="70" y="91"/>
                  <a:pt x="70" y="91"/>
                  <a:pt x="70" y="91"/>
                </a:cubicBezTo>
                <a:cubicBezTo>
                  <a:pt x="73" y="94"/>
                  <a:pt x="77" y="95"/>
                  <a:pt x="81" y="96"/>
                </a:cubicBezTo>
                <a:cubicBezTo>
                  <a:pt x="81" y="125"/>
                  <a:pt x="81" y="125"/>
                  <a:pt x="81" y="125"/>
                </a:cubicBezTo>
                <a:cubicBezTo>
                  <a:pt x="73" y="127"/>
                  <a:pt x="67" y="134"/>
                  <a:pt x="67" y="143"/>
                </a:cubicBezTo>
                <a:cubicBezTo>
                  <a:pt x="67" y="152"/>
                  <a:pt x="75" y="160"/>
                  <a:pt x="84" y="160"/>
                </a:cubicBezTo>
                <a:cubicBezTo>
                  <a:pt x="94" y="160"/>
                  <a:pt x="102" y="152"/>
                  <a:pt x="102" y="143"/>
                </a:cubicBezTo>
                <a:cubicBezTo>
                  <a:pt x="102" y="134"/>
                  <a:pt x="96" y="127"/>
                  <a:pt x="87" y="125"/>
                </a:cubicBezTo>
                <a:cubicBezTo>
                  <a:pt x="87" y="96"/>
                  <a:pt x="87" y="96"/>
                  <a:pt x="87" y="96"/>
                </a:cubicBezTo>
                <a:cubicBezTo>
                  <a:pt x="92" y="95"/>
                  <a:pt x="95" y="94"/>
                  <a:pt x="99" y="91"/>
                </a:cubicBezTo>
                <a:cubicBezTo>
                  <a:pt x="121" y="113"/>
                  <a:pt x="121" y="113"/>
                  <a:pt x="121" y="113"/>
                </a:cubicBezTo>
                <a:cubicBezTo>
                  <a:pt x="120" y="115"/>
                  <a:pt x="119" y="117"/>
                  <a:pt x="119" y="119"/>
                </a:cubicBezTo>
                <a:cubicBezTo>
                  <a:pt x="119" y="126"/>
                  <a:pt x="124" y="131"/>
                  <a:pt x="131" y="131"/>
                </a:cubicBezTo>
                <a:cubicBezTo>
                  <a:pt x="137" y="131"/>
                  <a:pt x="143" y="126"/>
                  <a:pt x="143" y="119"/>
                </a:cubicBezTo>
                <a:cubicBezTo>
                  <a:pt x="143" y="113"/>
                  <a:pt x="137" y="108"/>
                  <a:pt x="131" y="108"/>
                </a:cubicBezTo>
                <a:cubicBezTo>
                  <a:pt x="129" y="108"/>
                  <a:pt x="127" y="108"/>
                  <a:pt x="125" y="109"/>
                </a:cubicBezTo>
                <a:cubicBezTo>
                  <a:pt x="103" y="87"/>
                  <a:pt x="103" y="87"/>
                  <a:pt x="103" y="87"/>
                </a:cubicBezTo>
                <a:cubicBezTo>
                  <a:pt x="106" y="83"/>
                  <a:pt x="108" y="78"/>
                  <a:pt x="108" y="73"/>
                </a:cubicBezTo>
                <a:cubicBezTo>
                  <a:pt x="108" y="67"/>
                  <a:pt x="106" y="62"/>
                  <a:pt x="103" y="58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34" y="33"/>
                  <a:pt x="138" y="35"/>
                  <a:pt x="143" y="35"/>
                </a:cubicBezTo>
                <a:cubicBezTo>
                  <a:pt x="152" y="35"/>
                  <a:pt x="160" y="27"/>
                  <a:pt x="160" y="17"/>
                </a:cubicBezTo>
                <a:cubicBezTo>
                  <a:pt x="160" y="8"/>
                  <a:pt x="152" y="0"/>
                  <a:pt x="143" y="0"/>
                </a:cubicBezTo>
                <a:close/>
                <a:moveTo>
                  <a:pt x="32" y="26"/>
                </a:moveTo>
                <a:cubicBezTo>
                  <a:pt x="32" y="23"/>
                  <a:pt x="35" y="20"/>
                  <a:pt x="38" y="20"/>
                </a:cubicBezTo>
                <a:cubicBezTo>
                  <a:pt x="41" y="20"/>
                  <a:pt x="44" y="23"/>
                  <a:pt x="44" y="26"/>
                </a:cubicBezTo>
                <a:cubicBezTo>
                  <a:pt x="44" y="29"/>
                  <a:pt x="41" y="32"/>
                  <a:pt x="38" y="32"/>
                </a:cubicBezTo>
                <a:cubicBezTo>
                  <a:pt x="35" y="32"/>
                  <a:pt x="32" y="29"/>
                  <a:pt x="32" y="26"/>
                </a:cubicBezTo>
                <a:close/>
                <a:moveTo>
                  <a:pt x="17" y="148"/>
                </a:moveTo>
                <a:cubicBezTo>
                  <a:pt x="11" y="148"/>
                  <a:pt x="6" y="143"/>
                  <a:pt x="6" y="137"/>
                </a:cubicBezTo>
                <a:cubicBezTo>
                  <a:pt x="6" y="130"/>
                  <a:pt x="11" y="125"/>
                  <a:pt x="17" y="125"/>
                </a:cubicBezTo>
                <a:cubicBezTo>
                  <a:pt x="24" y="125"/>
                  <a:pt x="29" y="130"/>
                  <a:pt x="29" y="137"/>
                </a:cubicBezTo>
                <a:cubicBezTo>
                  <a:pt x="29" y="143"/>
                  <a:pt x="24" y="148"/>
                  <a:pt x="17" y="148"/>
                </a:cubicBezTo>
                <a:close/>
                <a:moveTo>
                  <a:pt x="96" y="143"/>
                </a:moveTo>
                <a:cubicBezTo>
                  <a:pt x="96" y="149"/>
                  <a:pt x="91" y="154"/>
                  <a:pt x="84" y="154"/>
                </a:cubicBezTo>
                <a:cubicBezTo>
                  <a:pt x="78" y="154"/>
                  <a:pt x="73" y="149"/>
                  <a:pt x="73" y="143"/>
                </a:cubicBezTo>
                <a:cubicBezTo>
                  <a:pt x="73" y="136"/>
                  <a:pt x="78" y="131"/>
                  <a:pt x="84" y="131"/>
                </a:cubicBezTo>
                <a:cubicBezTo>
                  <a:pt x="91" y="131"/>
                  <a:pt x="96" y="136"/>
                  <a:pt x="96" y="143"/>
                </a:cubicBezTo>
                <a:close/>
                <a:moveTo>
                  <a:pt x="84" y="90"/>
                </a:moveTo>
                <a:cubicBezTo>
                  <a:pt x="75" y="90"/>
                  <a:pt x="67" y="82"/>
                  <a:pt x="67" y="73"/>
                </a:cubicBezTo>
                <a:cubicBezTo>
                  <a:pt x="67" y="63"/>
                  <a:pt x="75" y="55"/>
                  <a:pt x="84" y="55"/>
                </a:cubicBezTo>
                <a:cubicBezTo>
                  <a:pt x="94" y="55"/>
                  <a:pt x="102" y="63"/>
                  <a:pt x="102" y="73"/>
                </a:cubicBezTo>
                <a:cubicBezTo>
                  <a:pt x="102" y="82"/>
                  <a:pt x="94" y="90"/>
                  <a:pt x="84" y="90"/>
                </a:cubicBezTo>
                <a:close/>
                <a:moveTo>
                  <a:pt x="137" y="119"/>
                </a:moveTo>
                <a:cubicBezTo>
                  <a:pt x="137" y="122"/>
                  <a:pt x="134" y="125"/>
                  <a:pt x="131" y="125"/>
                </a:cubicBezTo>
                <a:cubicBezTo>
                  <a:pt x="128" y="125"/>
                  <a:pt x="125" y="122"/>
                  <a:pt x="125" y="119"/>
                </a:cubicBezTo>
                <a:cubicBezTo>
                  <a:pt x="125" y="116"/>
                  <a:pt x="128" y="113"/>
                  <a:pt x="131" y="113"/>
                </a:cubicBezTo>
                <a:cubicBezTo>
                  <a:pt x="134" y="113"/>
                  <a:pt x="137" y="116"/>
                  <a:pt x="137" y="119"/>
                </a:cubicBezTo>
                <a:close/>
                <a:moveTo>
                  <a:pt x="143" y="29"/>
                </a:moveTo>
                <a:cubicBezTo>
                  <a:pt x="136" y="29"/>
                  <a:pt x="131" y="24"/>
                  <a:pt x="131" y="17"/>
                </a:cubicBezTo>
                <a:cubicBezTo>
                  <a:pt x="131" y="11"/>
                  <a:pt x="136" y="6"/>
                  <a:pt x="143" y="6"/>
                </a:cubicBezTo>
                <a:cubicBezTo>
                  <a:pt x="149" y="6"/>
                  <a:pt x="154" y="11"/>
                  <a:pt x="154" y="17"/>
                </a:cubicBezTo>
                <a:cubicBezTo>
                  <a:pt x="154" y="24"/>
                  <a:pt x="149" y="29"/>
                  <a:pt x="143" y="29"/>
                </a:cubicBezTo>
                <a:close/>
              </a:path>
            </a:pathLst>
          </a:custGeom>
          <a:solidFill>
            <a:srgbClr val="004267"/>
          </a:solidFill>
          <a:ln>
            <a:noFill/>
          </a:ln>
        </p:spPr>
        <p:txBody>
          <a:bodyPr vert="horz" wrap="square" lIns="69596" tIns="34798" rIns="69596" bIns="34798" numCol="1" anchor="t" anchorCtr="0" compatLnSpc="1">
            <a:prstTxWarp prst="textNoShape">
              <a:avLst/>
            </a:prstTxWarp>
          </a:bodyPr>
          <a:lstStyle/>
          <a:p>
            <a:endParaRPr lang="en-US" sz="2278"/>
          </a:p>
        </p:txBody>
      </p:sp>
      <p:sp>
        <p:nvSpPr>
          <p:cNvPr id="35" name="Shape 860">
            <a:extLst>
              <a:ext uri="{FF2B5EF4-FFF2-40B4-BE49-F238E27FC236}">
                <a16:creationId xmlns:a16="http://schemas.microsoft.com/office/drawing/2014/main" id="{7E29802D-AFBF-7F47-B9C5-2857E880CD4C}"/>
              </a:ext>
            </a:extLst>
          </p:cNvPr>
          <p:cNvSpPr/>
          <p:nvPr/>
        </p:nvSpPr>
        <p:spPr>
          <a:xfrm>
            <a:off x="1345297" y="5858364"/>
            <a:ext cx="3320586" cy="29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s-ES" sz="1500" spc="150" dirty="0">
                <a:solidFill>
                  <a:srgbClr val="F27547"/>
                </a:solidFill>
                <a:latin typeface="Georgia" panose="02040502050405020303" pitchFamily="18" charset="0"/>
                <a:cs typeface="Arial" panose="020B0604020202020204" pitchFamily="34" charset="0"/>
                <a:sym typeface="Palatino Linotype"/>
              </a:rPr>
              <a:t>INVERSIÓN EN I+D (CII</a:t>
            </a:r>
            <a:r>
              <a:rPr lang="es-ES" sz="1500" spc="150" dirty="0">
                <a:solidFill>
                  <a:srgbClr val="F27547"/>
                </a:solidFill>
                <a:latin typeface="Georgia" panose="02040502050405020303" pitchFamily="18" charset="0"/>
                <a:ea typeface="Times New Roman"/>
                <a:cs typeface="Arial" panose="020B0604020202020204" pitchFamily="34" charset="0"/>
                <a:sym typeface="Palatino Linotype"/>
              </a:rPr>
              <a:t>)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254F9A93-228F-CA4A-8DF3-4FF51009867B}"/>
              </a:ext>
            </a:extLst>
          </p:cNvPr>
          <p:cNvSpPr/>
          <p:nvPr/>
        </p:nvSpPr>
        <p:spPr>
          <a:xfrm>
            <a:off x="1206903" y="5279526"/>
            <a:ext cx="48037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800" dirty="0">
                <a:solidFill>
                  <a:srgbClr val="00436A"/>
                </a:solidFill>
                <a:latin typeface="Corbel" panose="020B0503020204020204" pitchFamily="34" charset="0"/>
                <a:cs typeface="Arial" panose="020B0604020202020204" pitchFamily="34" charset="0"/>
                <a:sym typeface="Palatino Linotype"/>
              </a:rPr>
              <a:t>MM $2.000 al año</a:t>
            </a:r>
            <a:endParaRPr lang="es-419" sz="3800" dirty="0">
              <a:solidFill>
                <a:srgbClr val="00436A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228E992-0610-F29A-704F-279AA25459C9}"/>
              </a:ext>
            </a:extLst>
          </p:cNvPr>
          <p:cNvGrpSpPr/>
          <p:nvPr/>
        </p:nvGrpSpPr>
        <p:grpSpPr>
          <a:xfrm>
            <a:off x="1286730" y="667810"/>
            <a:ext cx="4430252" cy="4472195"/>
            <a:chOff x="791985" y="836927"/>
            <a:chExt cx="3928734" cy="3965929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595936E1-A8BF-2945-B8AC-AA0F7A5B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345" y="899884"/>
              <a:ext cx="3840013" cy="3840013"/>
            </a:xfrm>
            <a:prstGeom prst="ellipse">
              <a:avLst/>
            </a:prstGeom>
          </p:spPr>
        </p:pic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01FF33D4-1DB8-0B40-A450-7692C631D0C1}"/>
                </a:ext>
              </a:extLst>
            </p:cNvPr>
            <p:cNvSpPr/>
            <p:nvPr/>
          </p:nvSpPr>
          <p:spPr>
            <a:xfrm>
              <a:off x="791985" y="836927"/>
              <a:ext cx="3928734" cy="3965929"/>
            </a:xfrm>
            <a:prstGeom prst="ellipse">
              <a:avLst/>
            </a:prstGeom>
            <a:noFill/>
            <a:ln w="28575">
              <a:solidFill>
                <a:srgbClr val="FF5B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F33AA0AD-B4FF-714B-B1C2-18D3617DCDD2}"/>
              </a:ext>
            </a:extLst>
          </p:cNvPr>
          <p:cNvSpPr txBox="1"/>
          <p:nvPr/>
        </p:nvSpPr>
        <p:spPr>
          <a:xfrm>
            <a:off x="9868539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F8280AD-A130-D34D-8DED-C66AEC984AD2}"/>
              </a:ext>
            </a:extLst>
          </p:cNvPr>
          <p:cNvSpPr txBox="1"/>
          <p:nvPr/>
        </p:nvSpPr>
        <p:spPr>
          <a:xfrm>
            <a:off x="252060" y="146744"/>
            <a:ext cx="283282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kern="1000" spc="200" dirty="0">
                <a:latin typeface="Corbel" panose="020B0503020204020204" pitchFamily="34" charset="0"/>
                <a:cs typeface="Arial" panose="020B0604020202020204" pitchFamily="34" charset="0"/>
              </a:rPr>
              <a:t>CENTRO DE INVESTIGACIÓN E INNOVACIÓN</a:t>
            </a:r>
          </a:p>
        </p:txBody>
      </p:sp>
    </p:spTree>
    <p:extLst>
      <p:ext uri="{BB962C8B-B14F-4D97-AF65-F5344CB8AC3E}">
        <p14:creationId xmlns:p14="http://schemas.microsoft.com/office/powerpoint/2010/main" val="2989107985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62D71B56-E42E-E242-8362-C348EEF73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8" y="441324"/>
            <a:ext cx="5274942" cy="587057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472C57D-6993-5B78-1106-706B5E206F06}"/>
              </a:ext>
            </a:extLst>
          </p:cNvPr>
          <p:cNvSpPr txBox="1"/>
          <p:nvPr/>
        </p:nvSpPr>
        <p:spPr>
          <a:xfrm>
            <a:off x="252060" y="146744"/>
            <a:ext cx="13227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kern="1000" spc="200" dirty="0">
                <a:solidFill>
                  <a:srgbClr val="00737E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SUSTENTABILIDAD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CC8A8D7-A0F9-35A4-437F-1EC7A472F391}"/>
              </a:ext>
            </a:extLst>
          </p:cNvPr>
          <p:cNvSpPr txBox="1"/>
          <p:nvPr/>
        </p:nvSpPr>
        <p:spPr>
          <a:xfrm>
            <a:off x="9868539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31D7654-B85D-0C49-ACEA-E4A8A4BC8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95" y="6455206"/>
            <a:ext cx="1341611" cy="259489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08FBDB3B-5557-2B9C-EDE3-9BAFF7107623}"/>
              </a:ext>
            </a:extLst>
          </p:cNvPr>
          <p:cNvSpPr/>
          <p:nvPr/>
        </p:nvSpPr>
        <p:spPr>
          <a:xfrm>
            <a:off x="5278381" y="441325"/>
            <a:ext cx="6950072" cy="5870574"/>
          </a:xfrm>
          <a:prstGeom prst="rect">
            <a:avLst/>
          </a:prstGeom>
          <a:solidFill>
            <a:srgbClr val="007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620AC77-3E98-E192-2C40-53491F2C9428}"/>
              </a:ext>
            </a:extLst>
          </p:cNvPr>
          <p:cNvSpPr txBox="1"/>
          <p:nvPr/>
        </p:nvSpPr>
        <p:spPr>
          <a:xfrm>
            <a:off x="6158608" y="3464975"/>
            <a:ext cx="517312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80"/>
              </a:lnSpc>
            </a:pPr>
            <a:r>
              <a:rPr lang="es-MX" dirty="0">
                <a:solidFill>
                  <a:schemeClr val="bg1"/>
                </a:solidFill>
                <a:latin typeface="Georgia" panose="02040502050405020303" pitchFamily="18" charset="0"/>
              </a:rPr>
              <a:t>Desde 2012, Viña Concha y Toro cuenta con una </a:t>
            </a:r>
            <a:r>
              <a:rPr lang="es-MX" b="1" dirty="0">
                <a:solidFill>
                  <a:schemeClr val="bg1"/>
                </a:solidFill>
                <a:latin typeface="Georgia" panose="02040502050405020303" pitchFamily="18" charset="0"/>
              </a:rPr>
              <a:t>Estrategia de Sustentabilidad con objetivos y metas claras</a:t>
            </a:r>
            <a:r>
              <a:rPr lang="es-MX" dirty="0">
                <a:solidFill>
                  <a:schemeClr val="bg1"/>
                </a:solidFill>
                <a:latin typeface="Georgia" panose="02040502050405020303" pitchFamily="18" charset="0"/>
              </a:rPr>
              <a:t>, las cuales se han ido alcanzando y renovando en el tiempo.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3251803-9FAF-DF5A-2C50-E2C9AE1AD319}"/>
              </a:ext>
            </a:extLst>
          </p:cNvPr>
          <p:cNvCxnSpPr>
            <a:cxnSpLocks/>
          </p:cNvCxnSpPr>
          <p:nvPr/>
        </p:nvCxnSpPr>
        <p:spPr>
          <a:xfrm>
            <a:off x="5278381" y="-697424"/>
            <a:ext cx="0" cy="815210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4391FE86-8FA9-7556-5CD6-22EA10DBAEE4}"/>
              </a:ext>
            </a:extLst>
          </p:cNvPr>
          <p:cNvSpPr/>
          <p:nvPr/>
        </p:nvSpPr>
        <p:spPr>
          <a:xfrm>
            <a:off x="4739983" y="3244415"/>
            <a:ext cx="1076794" cy="1076794"/>
          </a:xfrm>
          <a:prstGeom prst="ellipse">
            <a:avLst/>
          </a:prstGeom>
          <a:solidFill>
            <a:srgbClr val="F4F4F4"/>
          </a:solidFill>
          <a:ln w="28575">
            <a:solidFill>
              <a:srgbClr val="0073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1CD2A0C-79CA-9573-2DC2-0C4F9D9F6D70}"/>
              </a:ext>
            </a:extLst>
          </p:cNvPr>
          <p:cNvSpPr txBox="1"/>
          <p:nvPr/>
        </p:nvSpPr>
        <p:spPr>
          <a:xfrm>
            <a:off x="4936550" y="3423366"/>
            <a:ext cx="68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005C66"/>
                </a:solidFill>
                <a:latin typeface="Corbel" panose="020B0503020204020204" pitchFamily="34" charset="0"/>
              </a:rPr>
              <a:t>01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2BB54ACE-9C46-8851-4543-6063FEB207CE}"/>
              </a:ext>
            </a:extLst>
          </p:cNvPr>
          <p:cNvSpPr txBox="1">
            <a:spLocks/>
          </p:cNvSpPr>
          <p:nvPr/>
        </p:nvSpPr>
        <p:spPr>
          <a:xfrm>
            <a:off x="6158608" y="1623323"/>
            <a:ext cx="7125129" cy="19442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24F4B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3360"/>
              </a:lnSpc>
            </a:pPr>
            <a:r>
              <a:rPr lang="es-CL" sz="2800" spc="200" dirty="0">
                <a:solidFill>
                  <a:schemeClr val="bg1"/>
                </a:solidFill>
                <a:cs typeface="Arial" panose="020B0604020202020204" pitchFamily="34" charset="0"/>
                <a:sym typeface="Helvetica Neue"/>
              </a:rPr>
              <a:t>FUERTE  Y PERSEVERANTE COMPROMISO CON LA </a:t>
            </a:r>
            <a:r>
              <a:rPr lang="es-CL" sz="2800" b="1" i="1" spc="200" dirty="0">
                <a:solidFill>
                  <a:schemeClr val="bg1"/>
                </a:solidFill>
                <a:cs typeface="Arial" panose="020B0604020202020204" pitchFamily="34" charset="0"/>
                <a:sym typeface="Helvetica Neue"/>
              </a:rPr>
              <a:t>SUSTENTABILIDAD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52584204-8559-5E5D-6AE4-EE889B161BFE}"/>
              </a:ext>
            </a:extLst>
          </p:cNvPr>
          <p:cNvCxnSpPr>
            <a:cxnSpLocks/>
          </p:cNvCxnSpPr>
          <p:nvPr/>
        </p:nvCxnSpPr>
        <p:spPr>
          <a:xfrm flipH="1">
            <a:off x="6158608" y="3103124"/>
            <a:ext cx="490127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6D851D9A-2CD9-1541-92C9-DAAA452FA8D8}"/>
              </a:ext>
            </a:extLst>
          </p:cNvPr>
          <p:cNvSpPr/>
          <p:nvPr/>
        </p:nvSpPr>
        <p:spPr>
          <a:xfrm>
            <a:off x="264668" y="1590077"/>
            <a:ext cx="3118023" cy="3147543"/>
          </a:xfrm>
          <a:prstGeom prst="ellipse">
            <a:avLst/>
          </a:prstGeom>
          <a:solidFill>
            <a:srgbClr val="F4F4F4">
              <a:alpha val="7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192A3194-F114-CF11-7D47-04FA76B9E7F9}"/>
              </a:ext>
            </a:extLst>
          </p:cNvPr>
          <p:cNvSpPr/>
          <p:nvPr/>
        </p:nvSpPr>
        <p:spPr>
          <a:xfrm>
            <a:off x="-1520762" y="1485547"/>
            <a:ext cx="3507281" cy="3540485"/>
          </a:xfrm>
          <a:prstGeom prst="ellipse">
            <a:avLst/>
          </a:prstGeom>
          <a:noFill/>
          <a:ln w="28575">
            <a:solidFill>
              <a:srgbClr val="005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2DBD5F0A-5C0E-9CBE-3A56-BB634C330318}"/>
              </a:ext>
            </a:extLst>
          </p:cNvPr>
          <p:cNvSpPr/>
          <p:nvPr/>
        </p:nvSpPr>
        <p:spPr>
          <a:xfrm>
            <a:off x="833395" y="1196184"/>
            <a:ext cx="1662562" cy="1678302"/>
          </a:xfrm>
          <a:prstGeom prst="ellipse">
            <a:avLst/>
          </a:prstGeom>
          <a:noFill/>
          <a:ln w="28575">
            <a:solidFill>
              <a:srgbClr val="0073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97648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08FBDB3B-5557-2B9C-EDE3-9BAFF7107623}"/>
              </a:ext>
            </a:extLst>
          </p:cNvPr>
          <p:cNvSpPr/>
          <p:nvPr/>
        </p:nvSpPr>
        <p:spPr>
          <a:xfrm>
            <a:off x="5278379" y="441325"/>
            <a:ext cx="7069263" cy="5870574"/>
          </a:xfrm>
          <a:prstGeom prst="rect">
            <a:avLst/>
          </a:prstGeom>
          <a:solidFill>
            <a:srgbClr val="007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400E3264-2E93-C88A-E26C-1D8646920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9" y="449438"/>
            <a:ext cx="5225841" cy="58624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472C57D-6993-5B78-1106-706B5E206F06}"/>
              </a:ext>
            </a:extLst>
          </p:cNvPr>
          <p:cNvSpPr txBox="1"/>
          <p:nvPr/>
        </p:nvSpPr>
        <p:spPr>
          <a:xfrm>
            <a:off x="252060" y="146744"/>
            <a:ext cx="13227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kern="1000" spc="200" dirty="0">
                <a:solidFill>
                  <a:srgbClr val="00737E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SUSTENTABILIDAD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CC8A8D7-A0F9-35A4-437F-1EC7A472F391}"/>
              </a:ext>
            </a:extLst>
          </p:cNvPr>
          <p:cNvSpPr txBox="1"/>
          <p:nvPr/>
        </p:nvSpPr>
        <p:spPr>
          <a:xfrm>
            <a:off x="9868539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31D7654-B85D-0C49-ACEA-E4A8A4BC8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95" y="6455206"/>
            <a:ext cx="1341611" cy="259489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3251803-9FAF-DF5A-2C50-E2C9AE1AD319}"/>
              </a:ext>
            </a:extLst>
          </p:cNvPr>
          <p:cNvCxnSpPr>
            <a:cxnSpLocks/>
          </p:cNvCxnSpPr>
          <p:nvPr/>
        </p:nvCxnSpPr>
        <p:spPr>
          <a:xfrm>
            <a:off x="5278381" y="-697424"/>
            <a:ext cx="0" cy="815210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ipse 30">
            <a:extLst>
              <a:ext uri="{FF2B5EF4-FFF2-40B4-BE49-F238E27FC236}">
                <a16:creationId xmlns:a16="http://schemas.microsoft.com/office/drawing/2014/main" id="{52B26AF5-ED45-E267-3294-4E749AFB25B0}"/>
              </a:ext>
            </a:extLst>
          </p:cNvPr>
          <p:cNvSpPr/>
          <p:nvPr/>
        </p:nvSpPr>
        <p:spPr>
          <a:xfrm>
            <a:off x="4790474" y="4768362"/>
            <a:ext cx="1076794" cy="1076794"/>
          </a:xfrm>
          <a:prstGeom prst="ellipse">
            <a:avLst/>
          </a:prstGeom>
          <a:solidFill>
            <a:srgbClr val="F4F4F4"/>
          </a:solidFill>
          <a:ln w="28575">
            <a:solidFill>
              <a:srgbClr val="0073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AD9CE89-80A5-A777-514C-5EAA77CA80CE}"/>
              </a:ext>
            </a:extLst>
          </p:cNvPr>
          <p:cNvSpPr txBox="1"/>
          <p:nvPr/>
        </p:nvSpPr>
        <p:spPr>
          <a:xfrm>
            <a:off x="4961046" y="4948669"/>
            <a:ext cx="68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005C66"/>
                </a:solidFill>
                <a:latin typeface="Corbel" panose="020B0503020204020204" pitchFamily="34" charset="0"/>
              </a:rPr>
              <a:t>04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3E029EB8-D055-47FF-AE7B-992FAB71DD41}"/>
              </a:ext>
            </a:extLst>
          </p:cNvPr>
          <p:cNvSpPr/>
          <p:nvPr/>
        </p:nvSpPr>
        <p:spPr>
          <a:xfrm>
            <a:off x="4801700" y="845442"/>
            <a:ext cx="1076794" cy="1076794"/>
          </a:xfrm>
          <a:prstGeom prst="ellipse">
            <a:avLst/>
          </a:prstGeom>
          <a:solidFill>
            <a:srgbClr val="F4F4F4"/>
          </a:solidFill>
          <a:ln w="28575">
            <a:solidFill>
              <a:srgbClr val="0073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65C9FC4-015A-87D4-08F2-CF1AF2A94C9A}"/>
              </a:ext>
            </a:extLst>
          </p:cNvPr>
          <p:cNvSpPr txBox="1"/>
          <p:nvPr/>
        </p:nvSpPr>
        <p:spPr>
          <a:xfrm>
            <a:off x="4972272" y="1025749"/>
            <a:ext cx="68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005C66"/>
                </a:solidFill>
                <a:latin typeface="Corbel" panose="020B0503020204020204" pitchFamily="34" charset="0"/>
              </a:rPr>
              <a:t>02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87427C62-B842-0D03-6052-BE18E2DBD1D9}"/>
              </a:ext>
            </a:extLst>
          </p:cNvPr>
          <p:cNvSpPr/>
          <p:nvPr/>
        </p:nvSpPr>
        <p:spPr>
          <a:xfrm>
            <a:off x="4764479" y="2850733"/>
            <a:ext cx="1076794" cy="1076794"/>
          </a:xfrm>
          <a:prstGeom prst="ellipse">
            <a:avLst/>
          </a:prstGeom>
          <a:solidFill>
            <a:srgbClr val="F4F4F4"/>
          </a:solidFill>
          <a:ln w="28575">
            <a:solidFill>
              <a:srgbClr val="0073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B71361A-56AB-BDEF-9933-EB7BACC76C75}"/>
              </a:ext>
            </a:extLst>
          </p:cNvPr>
          <p:cNvSpPr txBox="1"/>
          <p:nvPr/>
        </p:nvSpPr>
        <p:spPr>
          <a:xfrm>
            <a:off x="4958259" y="3017669"/>
            <a:ext cx="68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005C66"/>
                </a:solidFill>
                <a:latin typeface="Corbel" panose="020B0503020204020204" pitchFamily="34" charset="0"/>
              </a:rPr>
              <a:t>03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DC40451-2AD6-8E48-D376-D18FCFC5DE53}"/>
              </a:ext>
            </a:extLst>
          </p:cNvPr>
          <p:cNvSpPr txBox="1"/>
          <p:nvPr/>
        </p:nvSpPr>
        <p:spPr>
          <a:xfrm>
            <a:off x="6143839" y="2758667"/>
            <a:ext cx="517312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80"/>
              </a:lnSpc>
            </a:pPr>
            <a:r>
              <a:rPr lang="es-MX" sz="1600" dirty="0">
                <a:solidFill>
                  <a:schemeClr val="bg1"/>
                </a:solidFill>
                <a:latin typeface="Georgia" panose="02040502050405020303" pitchFamily="18" charset="0"/>
              </a:rPr>
              <a:t>Las áreas agrícolas están incorporando </a:t>
            </a:r>
            <a:r>
              <a:rPr lang="es-MX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prácticas regenerativas de flora, fauna y suelos</a:t>
            </a:r>
            <a:r>
              <a:rPr lang="es-MX" sz="1600" dirty="0">
                <a:solidFill>
                  <a:schemeClr val="bg1"/>
                </a:solidFill>
                <a:latin typeface="Georgia" panose="02040502050405020303" pitchFamily="18" charset="0"/>
              </a:rPr>
              <a:t>, las que ayudarán a generar viñedos más biodiversos y, por lo tanto, resilientes.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CDE7C5D-820C-5F06-E442-CCE2130C21D0}"/>
              </a:ext>
            </a:extLst>
          </p:cNvPr>
          <p:cNvSpPr txBox="1"/>
          <p:nvPr/>
        </p:nvSpPr>
        <p:spPr>
          <a:xfrm>
            <a:off x="6143839" y="4654521"/>
            <a:ext cx="5173135" cy="91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80"/>
              </a:lnSpc>
            </a:pPr>
            <a:r>
              <a:rPr lang="es-MX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Única empresa vitivinícola </a:t>
            </a:r>
            <a:r>
              <a:rPr lang="es-MX" sz="1600" dirty="0">
                <a:solidFill>
                  <a:schemeClr val="bg1"/>
                </a:solidFill>
                <a:latin typeface="Georgia" panose="02040502050405020303" pitchFamily="18" charset="0"/>
              </a:rPr>
              <a:t>listada en </a:t>
            </a:r>
            <a:r>
              <a:rPr lang="es-MX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el ranking Dow Jones </a:t>
            </a:r>
            <a:r>
              <a:rPr lang="es-MX" sz="1600" dirty="0">
                <a:solidFill>
                  <a:schemeClr val="bg1"/>
                </a:solidFill>
                <a:latin typeface="Georgia" panose="02040502050405020303" pitchFamily="18" charset="0"/>
              </a:rPr>
              <a:t>y </a:t>
            </a:r>
            <a:r>
              <a:rPr lang="es-MX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4° lugar entre las empresas de mejor desempeño ambiental</a:t>
            </a:r>
            <a:r>
              <a:rPr lang="es-MX" sz="1600" dirty="0">
                <a:solidFill>
                  <a:schemeClr val="bg1"/>
                </a:solidFill>
                <a:latin typeface="Georgia" panose="02040502050405020303" pitchFamily="18" charset="0"/>
              </a:rPr>
              <a:t> en la categoría. 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6A4B6E00-D096-A4F4-FC74-59247C4EC335}"/>
              </a:ext>
            </a:extLst>
          </p:cNvPr>
          <p:cNvSpPr txBox="1"/>
          <p:nvPr/>
        </p:nvSpPr>
        <p:spPr>
          <a:xfrm>
            <a:off x="6143839" y="967970"/>
            <a:ext cx="5173135" cy="91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80"/>
              </a:lnSpc>
            </a:pPr>
            <a:r>
              <a:rPr lang="es-MX" sz="1600" dirty="0">
                <a:solidFill>
                  <a:schemeClr val="bg1"/>
                </a:solidFill>
                <a:latin typeface="Georgia" panose="02040502050405020303" pitchFamily="18" charset="0"/>
              </a:rPr>
              <a:t>Importantes pasos en materia de sustentabilidad: gestión del agua, gestión de residuos  y manejo sostenible del bosque nativo y su conservación. </a:t>
            </a: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5412CD0B-ACE6-4D5E-7950-240BAC2A2BC5}"/>
              </a:ext>
            </a:extLst>
          </p:cNvPr>
          <p:cNvCxnSpPr>
            <a:cxnSpLocks/>
          </p:cNvCxnSpPr>
          <p:nvPr/>
        </p:nvCxnSpPr>
        <p:spPr>
          <a:xfrm flipH="1">
            <a:off x="6143839" y="2480369"/>
            <a:ext cx="5248596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964D3C7E-7DAB-F696-9590-18BD7148BB92}"/>
              </a:ext>
            </a:extLst>
          </p:cNvPr>
          <p:cNvCxnSpPr>
            <a:cxnSpLocks/>
          </p:cNvCxnSpPr>
          <p:nvPr/>
        </p:nvCxnSpPr>
        <p:spPr>
          <a:xfrm flipH="1">
            <a:off x="6143839" y="4331057"/>
            <a:ext cx="5248596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32027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 40">
            <a:extLst>
              <a:ext uri="{FF2B5EF4-FFF2-40B4-BE49-F238E27FC236}">
                <a16:creationId xmlns:a16="http://schemas.microsoft.com/office/drawing/2014/main" id="{4E5D83CB-4D50-003A-8F9E-00F29283B380}"/>
              </a:ext>
            </a:extLst>
          </p:cNvPr>
          <p:cNvSpPr/>
          <p:nvPr/>
        </p:nvSpPr>
        <p:spPr>
          <a:xfrm>
            <a:off x="4281984" y="441325"/>
            <a:ext cx="8027838" cy="5870574"/>
          </a:xfrm>
          <a:prstGeom prst="rect">
            <a:avLst/>
          </a:prstGeom>
          <a:solidFill>
            <a:srgbClr val="007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FAF00E4-C769-57CF-8DA0-2EA4A74141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8" y="441324"/>
            <a:ext cx="5369819" cy="5868123"/>
          </a:xfrm>
          <a:prstGeom prst="rect">
            <a:avLst/>
          </a:prstGeom>
        </p:spPr>
      </p:pic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663F2AD7-6353-9C65-B3B9-6A47F4F5D4FF}"/>
              </a:ext>
            </a:extLst>
          </p:cNvPr>
          <p:cNvCxnSpPr>
            <a:cxnSpLocks/>
          </p:cNvCxnSpPr>
          <p:nvPr/>
        </p:nvCxnSpPr>
        <p:spPr>
          <a:xfrm>
            <a:off x="5278381" y="-697424"/>
            <a:ext cx="0" cy="815210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A210363A-2AC8-9F46-ADFF-9FC8C4E45479}"/>
              </a:ext>
            </a:extLst>
          </p:cNvPr>
          <p:cNvSpPr/>
          <p:nvPr/>
        </p:nvSpPr>
        <p:spPr>
          <a:xfrm>
            <a:off x="4790474" y="2836988"/>
            <a:ext cx="1076794" cy="1076794"/>
          </a:xfrm>
          <a:prstGeom prst="ellipse">
            <a:avLst/>
          </a:prstGeom>
          <a:solidFill>
            <a:srgbClr val="F4F4F4"/>
          </a:solidFill>
          <a:ln w="28575">
            <a:solidFill>
              <a:srgbClr val="0073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3" name="Objeto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987" y="1813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8" name="Diapositiva de think-cell" r:id="rId5" imgW="425" imgH="424" progId="TCLayout.ActiveDocument.1">
                  <p:embed/>
                </p:oleObj>
              </mc:Choice>
              <mc:Fallback>
                <p:oleObj name="Diapositiva de think-cell" r:id="rId5" imgW="425" imgH="424" progId="TCLayout.ActiveDocument.1">
                  <p:embed/>
                  <p:pic>
                    <p:nvPicPr>
                      <p:cNvPr id="3" name="Objeto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87" y="1813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ítulo 1">
            <a:extLst>
              <a:ext uri="{FF2B5EF4-FFF2-40B4-BE49-F238E27FC236}">
                <a16:creationId xmlns:a16="http://schemas.microsoft.com/office/drawing/2014/main" id="{455CC9BF-1C71-7B44-9D83-1C86C04670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708275"/>
            <a:ext cx="5241925" cy="1112837"/>
          </a:xfrm>
        </p:spPr>
        <p:txBody>
          <a:bodyPr vert="horz">
            <a:normAutofit fontScale="90000"/>
          </a:bodyPr>
          <a:lstStyle/>
          <a:p>
            <a:pPr defTabSz="2438127" hangingPunct="0"/>
            <a:r>
              <a:rPr lang="es-CL" sz="2600" spc="100" dirty="0">
                <a:solidFill>
                  <a:srgbClr val="2D2A26"/>
                </a:solidFill>
                <a:ea typeface="+mn-ea"/>
                <a:cs typeface="Arial" panose="020B0604020202020204" pitchFamily="34" charset="0"/>
                <a:sym typeface="Helvetica Neue"/>
              </a:rPr>
              <a:t>FUERTE Y PERSEVERANTE COMPROMISO CON LA </a:t>
            </a:r>
            <a:r>
              <a:rPr lang="es-CL" sz="2600" i="1" spc="100" dirty="0">
                <a:solidFill>
                  <a:srgbClr val="00737E"/>
                </a:solidFill>
                <a:ea typeface="+mn-ea"/>
                <a:cs typeface="Arial" panose="020B0604020202020204" pitchFamily="34" charset="0"/>
                <a:sym typeface="Helvetica Neue"/>
              </a:rPr>
              <a:t>SUSTENTABILIDAD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3FA67F5-3455-9740-AE3F-E506716457D5}"/>
              </a:ext>
            </a:extLst>
          </p:cNvPr>
          <p:cNvSpPr txBox="1"/>
          <p:nvPr/>
        </p:nvSpPr>
        <p:spPr>
          <a:xfrm>
            <a:off x="6354995" y="2397565"/>
            <a:ext cx="4698232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80"/>
              </a:lnSpc>
            </a:pPr>
            <a:r>
              <a:rPr lang="es-MX" sz="2000" dirty="0">
                <a:solidFill>
                  <a:schemeClr val="bg1"/>
                </a:solidFill>
                <a:latin typeface="Georgia" panose="02040502050405020303" pitchFamily="18" charset="0"/>
              </a:rPr>
              <a:t>Así, Viña Concha y Toro obtuvo </a:t>
            </a:r>
          </a:p>
          <a:p>
            <a:pPr>
              <a:lnSpc>
                <a:spcPts val="2680"/>
              </a:lnSpc>
            </a:pPr>
            <a:r>
              <a:rPr lang="es-MX" sz="2000" dirty="0">
                <a:solidFill>
                  <a:schemeClr val="bg1"/>
                </a:solidFill>
                <a:latin typeface="Georgia" panose="02040502050405020303" pitchFamily="18" charset="0"/>
              </a:rPr>
              <a:t>la </a:t>
            </a:r>
            <a:r>
              <a:rPr lang="es-MX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certificación como Empresa B.</a:t>
            </a:r>
          </a:p>
          <a:p>
            <a:pPr>
              <a:lnSpc>
                <a:spcPts val="2680"/>
              </a:lnSpc>
            </a:pPr>
            <a:r>
              <a:rPr lang="es-MX" sz="2000" dirty="0">
                <a:solidFill>
                  <a:schemeClr val="bg1"/>
                </a:solidFill>
                <a:latin typeface="Georgia" panose="02040502050405020303" pitchFamily="18" charset="0"/>
              </a:rPr>
              <a:t>La compañía busca transformarse en referentes globales en materias ambientales, sociales y de gobernanza.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4ABDC34-9480-909C-6556-196730675B25}"/>
              </a:ext>
            </a:extLst>
          </p:cNvPr>
          <p:cNvSpPr txBox="1"/>
          <p:nvPr/>
        </p:nvSpPr>
        <p:spPr>
          <a:xfrm>
            <a:off x="252060" y="146744"/>
            <a:ext cx="13949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b="1" kern="1000" spc="200" dirty="0">
                <a:solidFill>
                  <a:srgbClr val="00737E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SUSTENTABILIDAD 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C4C1300-7509-DD96-90D8-0406519EB424}"/>
              </a:ext>
            </a:extLst>
          </p:cNvPr>
          <p:cNvSpPr txBox="1"/>
          <p:nvPr/>
        </p:nvSpPr>
        <p:spPr>
          <a:xfrm>
            <a:off x="9868539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8F11FA8-076A-1FA0-76C5-A83E47AAB1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653" y="1928595"/>
            <a:ext cx="2114639" cy="3087372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B960D90-F811-4BEF-2146-4B79E499D338}"/>
              </a:ext>
            </a:extLst>
          </p:cNvPr>
          <p:cNvSpPr txBox="1"/>
          <p:nvPr/>
        </p:nvSpPr>
        <p:spPr>
          <a:xfrm>
            <a:off x="4936551" y="2986188"/>
            <a:ext cx="68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00737E"/>
                </a:solidFill>
                <a:latin typeface="Corbel" panose="020B0503020204020204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78080952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ipse 19">
            <a:extLst>
              <a:ext uri="{FF2B5EF4-FFF2-40B4-BE49-F238E27FC236}">
                <a16:creationId xmlns:a16="http://schemas.microsoft.com/office/drawing/2014/main" id="{621E61EC-E34A-3C4D-9E95-764B24183E15}"/>
              </a:ext>
            </a:extLst>
          </p:cNvPr>
          <p:cNvSpPr/>
          <p:nvPr/>
        </p:nvSpPr>
        <p:spPr>
          <a:xfrm>
            <a:off x="10440317" y="-539920"/>
            <a:ext cx="5192301" cy="5192301"/>
          </a:xfrm>
          <a:prstGeom prst="ellipse">
            <a:avLst/>
          </a:prstGeom>
          <a:solidFill>
            <a:srgbClr val="029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9D9D9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044E8F9E-5512-7E4F-97F4-995C8B3FEBAB}"/>
              </a:ext>
            </a:extLst>
          </p:cNvPr>
          <p:cNvSpPr/>
          <p:nvPr/>
        </p:nvSpPr>
        <p:spPr>
          <a:xfrm>
            <a:off x="-123092" y="-4071"/>
            <a:ext cx="12449908" cy="44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58F174F-785D-D146-D80D-FD806B7B1F87}"/>
              </a:ext>
            </a:extLst>
          </p:cNvPr>
          <p:cNvSpPr/>
          <p:nvPr/>
        </p:nvSpPr>
        <p:spPr>
          <a:xfrm>
            <a:off x="3907371" y="496287"/>
            <a:ext cx="5218974" cy="5218974"/>
          </a:xfrm>
          <a:prstGeom prst="ellipse">
            <a:avLst/>
          </a:prstGeom>
          <a:solidFill>
            <a:srgbClr val="009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61065795-7344-8C90-877D-58DD0DD01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797" y="346799"/>
            <a:ext cx="2739160" cy="545929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472C57D-6993-5B78-1106-706B5E206F06}"/>
              </a:ext>
            </a:extLst>
          </p:cNvPr>
          <p:cNvSpPr txBox="1"/>
          <p:nvPr/>
        </p:nvSpPr>
        <p:spPr>
          <a:xfrm>
            <a:off x="252060" y="146744"/>
            <a:ext cx="18806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b="1" kern="1000" spc="200" dirty="0">
                <a:solidFill>
                  <a:srgbClr val="00737E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SUSTENTABILIDAD · AGUA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CC8A8D7-A0F9-35A4-437F-1EC7A472F391}"/>
              </a:ext>
            </a:extLst>
          </p:cNvPr>
          <p:cNvSpPr txBox="1"/>
          <p:nvPr/>
        </p:nvSpPr>
        <p:spPr>
          <a:xfrm>
            <a:off x="9868539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31D7654-B85D-0C49-ACEA-E4A8A4BC8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95" y="6455206"/>
            <a:ext cx="1341611" cy="259489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A8BCF9D8-82D4-3317-6159-605DF54295FD}"/>
              </a:ext>
            </a:extLst>
          </p:cNvPr>
          <p:cNvSpPr txBox="1"/>
          <p:nvPr/>
        </p:nvSpPr>
        <p:spPr>
          <a:xfrm>
            <a:off x="4795607" y="1682543"/>
            <a:ext cx="336983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3000" b="1" dirty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48%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5A78167-86AC-0F43-28F5-74D5F05035E4}"/>
              </a:ext>
            </a:extLst>
          </p:cNvPr>
          <p:cNvSpPr/>
          <p:nvPr/>
        </p:nvSpPr>
        <p:spPr>
          <a:xfrm>
            <a:off x="4670811" y="3774576"/>
            <a:ext cx="3369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Georgia" panose="02040502050405020303" pitchFamily="18" charset="0"/>
              </a:rPr>
              <a:t>menor al promedio de la industria. 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0166C28-8880-9C1A-D210-78AF4470F57E}"/>
              </a:ext>
            </a:extLst>
          </p:cNvPr>
          <p:cNvSpPr/>
          <p:nvPr/>
        </p:nvSpPr>
        <p:spPr>
          <a:xfrm>
            <a:off x="508662" y="3823912"/>
            <a:ext cx="33987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rgbClr val="005C66"/>
                </a:solidFill>
                <a:latin typeface="Georgia" panose="02040502050405020303" pitchFamily="18" charset="0"/>
              </a:rPr>
              <a:t>de reducción del consumo de agua en Chile por hectárea entre 2014 y 2020.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A0D93AD6-B10A-B0F3-6339-B806F913D493}"/>
              </a:ext>
            </a:extLst>
          </p:cNvPr>
          <p:cNvSpPr/>
          <p:nvPr/>
        </p:nvSpPr>
        <p:spPr>
          <a:xfrm>
            <a:off x="8165440" y="2389348"/>
            <a:ext cx="3476024" cy="3476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73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B430828-86A5-10B5-8BCE-6FC5FB5E96CC}"/>
              </a:ext>
            </a:extLst>
          </p:cNvPr>
          <p:cNvSpPr txBox="1"/>
          <p:nvPr/>
        </p:nvSpPr>
        <p:spPr>
          <a:xfrm>
            <a:off x="8783402" y="3044647"/>
            <a:ext cx="23022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800" b="1" dirty="0">
                <a:solidFill>
                  <a:srgbClr val="00737E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18%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5E38E5E9-4243-395D-5A2E-944EE5AF5DD4}"/>
              </a:ext>
            </a:extLst>
          </p:cNvPr>
          <p:cNvSpPr/>
          <p:nvPr/>
        </p:nvSpPr>
        <p:spPr>
          <a:xfrm>
            <a:off x="8590371" y="4315499"/>
            <a:ext cx="27218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dirty="0">
                <a:solidFill>
                  <a:srgbClr val="005C66"/>
                </a:solidFill>
                <a:latin typeface="Georgia" panose="02040502050405020303" pitchFamily="18" charset="0"/>
              </a:rPr>
              <a:t>es el ahorro de riego que muestra el programa piloto del Centro de Investigación e Innovación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3C147D4-0E09-2021-83C4-204BC11F6409}"/>
              </a:ext>
            </a:extLst>
          </p:cNvPr>
          <p:cNvSpPr txBox="1"/>
          <p:nvPr/>
        </p:nvSpPr>
        <p:spPr>
          <a:xfrm>
            <a:off x="508662" y="2393270"/>
            <a:ext cx="22573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800" b="1" dirty="0">
                <a:solidFill>
                  <a:srgbClr val="005C66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10%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0412380C-4961-F44E-3AA3-B1015811444A}"/>
              </a:ext>
            </a:extLst>
          </p:cNvPr>
          <p:cNvSpPr/>
          <p:nvPr/>
        </p:nvSpPr>
        <p:spPr>
          <a:xfrm>
            <a:off x="252060" y="1006876"/>
            <a:ext cx="5843937" cy="427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3">
              <a:lnSpc>
                <a:spcPts val="2500"/>
              </a:lnSpc>
            </a:pPr>
            <a:r>
              <a:rPr lang="es-ES" sz="2800" spc="600" dirty="0">
                <a:solidFill>
                  <a:srgbClr val="00737E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AGUA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5A78167-86AC-0F43-28F5-74D5F05035E4}"/>
              </a:ext>
            </a:extLst>
          </p:cNvPr>
          <p:cNvSpPr/>
          <p:nvPr/>
        </p:nvSpPr>
        <p:spPr>
          <a:xfrm>
            <a:off x="4634544" y="1436998"/>
            <a:ext cx="3369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Georgia" panose="02040502050405020303" pitchFamily="18" charset="0"/>
              </a:rPr>
              <a:t>Huella hídrica</a:t>
            </a:r>
          </a:p>
        </p:txBody>
      </p:sp>
    </p:spTree>
    <p:extLst>
      <p:ext uri="{BB962C8B-B14F-4D97-AF65-F5344CB8AC3E}">
        <p14:creationId xmlns:p14="http://schemas.microsoft.com/office/powerpoint/2010/main" val="825593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ipse 24">
            <a:extLst>
              <a:ext uri="{FF2B5EF4-FFF2-40B4-BE49-F238E27FC236}">
                <a16:creationId xmlns:a16="http://schemas.microsoft.com/office/drawing/2014/main" id="{02041C37-B8EF-104D-8136-639C63BF365B}"/>
              </a:ext>
            </a:extLst>
          </p:cNvPr>
          <p:cNvSpPr/>
          <p:nvPr/>
        </p:nvSpPr>
        <p:spPr>
          <a:xfrm>
            <a:off x="9247439" y="-1707380"/>
            <a:ext cx="7342571" cy="7342571"/>
          </a:xfrm>
          <a:prstGeom prst="ellipse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D9D9D9"/>
                </a:solidFill>
              </a:rPr>
              <a:t> 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777F3DBF-DB82-4143-0FFC-AC5ADA024951}"/>
              </a:ext>
            </a:extLst>
          </p:cNvPr>
          <p:cNvSpPr/>
          <p:nvPr/>
        </p:nvSpPr>
        <p:spPr>
          <a:xfrm>
            <a:off x="-1487955" y="-427626"/>
            <a:ext cx="5192301" cy="5192301"/>
          </a:xfrm>
          <a:prstGeom prst="ellipse">
            <a:avLst/>
          </a:prstGeom>
          <a:solidFill>
            <a:srgbClr val="029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9D9D9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F58CE9D-146B-18D1-1CFA-BA7FAB07B900}"/>
              </a:ext>
            </a:extLst>
          </p:cNvPr>
          <p:cNvSpPr/>
          <p:nvPr/>
        </p:nvSpPr>
        <p:spPr>
          <a:xfrm>
            <a:off x="-123092" y="-4071"/>
            <a:ext cx="12449908" cy="44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2F158FF-F2AA-8ECA-8981-B0932C94D81E}"/>
              </a:ext>
            </a:extLst>
          </p:cNvPr>
          <p:cNvSpPr txBox="1"/>
          <p:nvPr/>
        </p:nvSpPr>
        <p:spPr>
          <a:xfrm>
            <a:off x="744908" y="3237288"/>
            <a:ext cx="653897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800" b="1" spc="-300" dirty="0">
                <a:solidFill>
                  <a:srgbClr val="005C66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CO</a:t>
            </a:r>
            <a:r>
              <a:rPr lang="es-CL" sz="20800" b="1" spc="-300" baseline="-25000" dirty="0">
                <a:solidFill>
                  <a:srgbClr val="005C66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730F681-75E5-73FB-B916-F04E3F220753}"/>
              </a:ext>
            </a:extLst>
          </p:cNvPr>
          <p:cNvSpPr/>
          <p:nvPr/>
        </p:nvSpPr>
        <p:spPr>
          <a:xfrm>
            <a:off x="7358715" y="1833052"/>
            <a:ext cx="4367966" cy="4367966"/>
          </a:xfrm>
          <a:prstGeom prst="ellipse">
            <a:avLst/>
          </a:prstGeom>
          <a:solidFill>
            <a:srgbClr val="009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72C57D-6993-5B78-1106-706B5E206F06}"/>
              </a:ext>
            </a:extLst>
          </p:cNvPr>
          <p:cNvSpPr txBox="1"/>
          <p:nvPr/>
        </p:nvSpPr>
        <p:spPr>
          <a:xfrm>
            <a:off x="252060" y="146744"/>
            <a:ext cx="17315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b="1" kern="1000" spc="200" dirty="0">
                <a:solidFill>
                  <a:srgbClr val="00737E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SUSTENTABILIDAD · CO2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CC8A8D7-A0F9-35A4-437F-1EC7A472F391}"/>
              </a:ext>
            </a:extLst>
          </p:cNvPr>
          <p:cNvSpPr txBox="1"/>
          <p:nvPr/>
        </p:nvSpPr>
        <p:spPr>
          <a:xfrm>
            <a:off x="9823655" y="146744"/>
            <a:ext cx="21162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PRESENTACIÓN CORPORATIVA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31D7654-B85D-0C49-ACEA-E4A8A4BC8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95" y="6455206"/>
            <a:ext cx="1341611" cy="259489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8A822FA4-0BF2-DB29-AA78-FD97B63D4D47}"/>
              </a:ext>
            </a:extLst>
          </p:cNvPr>
          <p:cNvSpPr/>
          <p:nvPr/>
        </p:nvSpPr>
        <p:spPr>
          <a:xfrm>
            <a:off x="3375374" y="835288"/>
            <a:ext cx="3159131" cy="3159131"/>
          </a:xfrm>
          <a:prstGeom prst="ellipse">
            <a:avLst/>
          </a:prstGeom>
          <a:solidFill>
            <a:srgbClr val="00737E"/>
          </a:solidFill>
          <a:ln w="19050">
            <a:solidFill>
              <a:srgbClr val="0073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8E0A106-9A6D-87EA-53E6-FF20E533A9C9}"/>
              </a:ext>
            </a:extLst>
          </p:cNvPr>
          <p:cNvSpPr txBox="1"/>
          <p:nvPr/>
        </p:nvSpPr>
        <p:spPr>
          <a:xfrm>
            <a:off x="4014393" y="1120854"/>
            <a:ext cx="22300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800" b="1" dirty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32%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2AB9F17-E8F8-DBFB-B5E1-07A374053E9F}"/>
              </a:ext>
            </a:extLst>
          </p:cNvPr>
          <p:cNvSpPr txBox="1"/>
          <p:nvPr/>
        </p:nvSpPr>
        <p:spPr>
          <a:xfrm>
            <a:off x="7878833" y="2267929"/>
            <a:ext cx="3400290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3000" b="1" dirty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99%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4B511AB-18F8-4D79-D720-F8AE00D89834}"/>
              </a:ext>
            </a:extLst>
          </p:cNvPr>
          <p:cNvSpPr txBox="1"/>
          <p:nvPr/>
        </p:nvSpPr>
        <p:spPr>
          <a:xfrm>
            <a:off x="7842553" y="4439460"/>
            <a:ext cx="3400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>
                <a:solidFill>
                  <a:schemeClr val="bg1"/>
                </a:solidFill>
                <a:latin typeface="Georgia" panose="02040502050405020303" pitchFamily="18" charset="0"/>
              </a:rPr>
              <a:t>Del portfolio de marcas foco han disminuido el peso de sus botellas, reduciendo así la huella de carbono.</a:t>
            </a:r>
            <a:endParaRPr lang="es-CL" sz="1400" dirty="0">
              <a:solidFill>
                <a:schemeClr val="bg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9637AC9-A666-B21E-0B14-FC773FC46B3A}"/>
              </a:ext>
            </a:extLst>
          </p:cNvPr>
          <p:cNvSpPr txBox="1"/>
          <p:nvPr/>
        </p:nvSpPr>
        <p:spPr>
          <a:xfrm>
            <a:off x="3786495" y="2475300"/>
            <a:ext cx="2428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chemeClr val="bg1"/>
                </a:solidFill>
                <a:latin typeface="Georgia" panose="02040502050405020303" pitchFamily="18" charset="0"/>
              </a:rPr>
              <a:t>de reducción de emisiones por litro de vino entre 2014 y 2020, en Concha y Toro - Chile.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BE7CB47-6DE1-F0B4-FD97-4595E43D3366}"/>
              </a:ext>
            </a:extLst>
          </p:cNvPr>
          <p:cNvSpPr/>
          <p:nvPr/>
        </p:nvSpPr>
        <p:spPr>
          <a:xfrm>
            <a:off x="201851" y="954506"/>
            <a:ext cx="5843937" cy="829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s-ES" sz="2400" spc="6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HUELLA DE</a:t>
            </a:r>
          </a:p>
          <a:p>
            <a:pPr>
              <a:lnSpc>
                <a:spcPts val="2800"/>
              </a:lnSpc>
            </a:pPr>
            <a:r>
              <a:rPr lang="es-ES" sz="2400" spc="6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CARBONO</a:t>
            </a:r>
          </a:p>
        </p:txBody>
      </p:sp>
    </p:spTree>
    <p:extLst>
      <p:ext uri="{BB962C8B-B14F-4D97-AF65-F5344CB8AC3E}">
        <p14:creationId xmlns:p14="http://schemas.microsoft.com/office/powerpoint/2010/main" val="4279119000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22C66471-7D52-B440-B52A-9C8163FCB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779" y="781396"/>
            <a:ext cx="1176537" cy="1274581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831562AA-C23B-CF4E-BE43-B6F87B083503}"/>
              </a:ext>
            </a:extLst>
          </p:cNvPr>
          <p:cNvSpPr/>
          <p:nvPr/>
        </p:nvSpPr>
        <p:spPr>
          <a:xfrm>
            <a:off x="-2577611" y="-1615308"/>
            <a:ext cx="7342571" cy="7342571"/>
          </a:xfrm>
          <a:prstGeom prst="ellipse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D9D9D9"/>
                </a:solidFill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F58CE9D-146B-18D1-1CFA-BA7FAB07B900}"/>
              </a:ext>
            </a:extLst>
          </p:cNvPr>
          <p:cNvSpPr/>
          <p:nvPr/>
        </p:nvSpPr>
        <p:spPr>
          <a:xfrm>
            <a:off x="-72190" y="-40111"/>
            <a:ext cx="12320337" cy="477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31D7654-B85D-0C49-ACEA-E4A8A4BC8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95" y="6455206"/>
            <a:ext cx="1341611" cy="259489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ABE7CB47-6DE1-F0B4-FD97-4595E43D3366}"/>
              </a:ext>
            </a:extLst>
          </p:cNvPr>
          <p:cNvSpPr/>
          <p:nvPr/>
        </p:nvSpPr>
        <p:spPr>
          <a:xfrm>
            <a:off x="188398" y="1035589"/>
            <a:ext cx="5843937" cy="414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s-ES" sz="2400" spc="600" dirty="0">
                <a:solidFill>
                  <a:srgbClr val="00737E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BOSQUE NATIVO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983D48C-14D9-0141-BEAB-F66DD03282C8}"/>
              </a:ext>
            </a:extLst>
          </p:cNvPr>
          <p:cNvSpPr txBox="1"/>
          <p:nvPr/>
        </p:nvSpPr>
        <p:spPr>
          <a:xfrm>
            <a:off x="8727887" y="3723496"/>
            <a:ext cx="276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solidFill>
                  <a:srgbClr val="2F808B"/>
                </a:solidFill>
                <a:latin typeface="Georgia" panose="02040502050405020303" pitchFamily="18" charset="0"/>
              </a:rPr>
              <a:t>árboles nativos serán entregados a la comunidad. </a:t>
            </a:r>
            <a:endParaRPr lang="es-CL" sz="1400" dirty="0">
              <a:solidFill>
                <a:srgbClr val="2F808B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7DB0735-D150-F044-BF09-D7528D1C3B47}"/>
              </a:ext>
            </a:extLst>
          </p:cNvPr>
          <p:cNvSpPr txBox="1"/>
          <p:nvPr/>
        </p:nvSpPr>
        <p:spPr>
          <a:xfrm>
            <a:off x="938118" y="2015350"/>
            <a:ext cx="22758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200" b="1" dirty="0">
                <a:solidFill>
                  <a:srgbClr val="00737E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4.272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FC3E0E-EE98-BD49-85FA-D044FFFDD778}"/>
              </a:ext>
            </a:extLst>
          </p:cNvPr>
          <p:cNvSpPr txBox="1"/>
          <p:nvPr/>
        </p:nvSpPr>
        <p:spPr>
          <a:xfrm>
            <a:off x="252060" y="146744"/>
            <a:ext cx="25234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b="1" kern="1000" spc="200" dirty="0">
                <a:solidFill>
                  <a:srgbClr val="00737E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SUSTENTABILIDAD · BOSQUE NATIVO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35B6FE1-A574-FD4C-885E-7FF4A0FA5EE0}"/>
              </a:ext>
            </a:extLst>
          </p:cNvPr>
          <p:cNvSpPr txBox="1"/>
          <p:nvPr/>
        </p:nvSpPr>
        <p:spPr>
          <a:xfrm>
            <a:off x="9823655" y="146744"/>
            <a:ext cx="21162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PRESENTACIÓN CORPORATIVA 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3790354-41F4-F247-A63F-A928007D8509}"/>
              </a:ext>
            </a:extLst>
          </p:cNvPr>
          <p:cNvCxnSpPr>
            <a:cxnSpLocks/>
          </p:cNvCxnSpPr>
          <p:nvPr/>
        </p:nvCxnSpPr>
        <p:spPr>
          <a:xfrm flipH="1">
            <a:off x="802779" y="3033901"/>
            <a:ext cx="420093" cy="0"/>
          </a:xfrm>
          <a:prstGeom prst="line">
            <a:avLst/>
          </a:prstGeom>
          <a:ln w="28575">
            <a:solidFill>
              <a:srgbClr val="0073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1A8BABC-D4ED-7749-8DCE-3322E50AFF23}"/>
              </a:ext>
            </a:extLst>
          </p:cNvPr>
          <p:cNvSpPr/>
          <p:nvPr/>
        </p:nvSpPr>
        <p:spPr>
          <a:xfrm>
            <a:off x="872229" y="3092706"/>
            <a:ext cx="2341705" cy="1558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640"/>
              </a:lnSpc>
            </a:pPr>
            <a:r>
              <a:rPr lang="es-ES" sz="1200" dirty="0">
                <a:solidFill>
                  <a:srgbClr val="2D2A26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hectáreas de bosque nativo presentes en los fundos en Chile. </a:t>
            </a:r>
          </a:p>
          <a:p>
            <a:pPr>
              <a:lnSpc>
                <a:spcPts val="1640"/>
              </a:lnSpc>
            </a:pPr>
            <a:r>
              <a:rPr lang="es-ES" sz="1200" dirty="0">
                <a:solidFill>
                  <a:srgbClr val="2D2A26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 través de su Programa de Conservación de Bosque Nativo, la compañía ha implementado iniciativas para proteger y mejorar el estado de sus bosques.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1D0F9643-0BCE-F446-B9AA-03596095F6E6}"/>
              </a:ext>
            </a:extLst>
          </p:cNvPr>
          <p:cNvCxnSpPr>
            <a:cxnSpLocks/>
          </p:cNvCxnSpPr>
          <p:nvPr/>
        </p:nvCxnSpPr>
        <p:spPr>
          <a:xfrm flipH="1">
            <a:off x="1475880" y="3033901"/>
            <a:ext cx="746620" cy="0"/>
          </a:xfrm>
          <a:prstGeom prst="line">
            <a:avLst/>
          </a:prstGeom>
          <a:ln w="28575">
            <a:solidFill>
              <a:srgbClr val="0073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26E9ECCC-FACE-544F-BA55-47C5CC5C25D1}"/>
              </a:ext>
            </a:extLst>
          </p:cNvPr>
          <p:cNvCxnSpPr>
            <a:cxnSpLocks/>
          </p:cNvCxnSpPr>
          <p:nvPr/>
        </p:nvCxnSpPr>
        <p:spPr>
          <a:xfrm flipH="1">
            <a:off x="2498230" y="3033901"/>
            <a:ext cx="746620" cy="0"/>
          </a:xfrm>
          <a:prstGeom prst="line">
            <a:avLst/>
          </a:prstGeom>
          <a:ln w="28575">
            <a:solidFill>
              <a:srgbClr val="0073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ipse 28">
            <a:extLst>
              <a:ext uri="{FF2B5EF4-FFF2-40B4-BE49-F238E27FC236}">
                <a16:creationId xmlns:a16="http://schemas.microsoft.com/office/drawing/2014/main" id="{3F57A63B-5627-774F-95C4-99C20F28CE01}"/>
              </a:ext>
            </a:extLst>
          </p:cNvPr>
          <p:cNvSpPr/>
          <p:nvPr/>
        </p:nvSpPr>
        <p:spPr>
          <a:xfrm>
            <a:off x="4021219" y="2187163"/>
            <a:ext cx="3540100" cy="3540100"/>
          </a:xfrm>
          <a:prstGeom prst="ellipse">
            <a:avLst/>
          </a:prstGeom>
          <a:solidFill>
            <a:srgbClr val="005C6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D9D9D9"/>
                </a:solidFill>
              </a:rPr>
              <a:t>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3D393EE-F2C1-7A4F-8B11-2FDEE21F91B4}"/>
              </a:ext>
            </a:extLst>
          </p:cNvPr>
          <p:cNvSpPr txBox="1"/>
          <p:nvPr/>
        </p:nvSpPr>
        <p:spPr>
          <a:xfrm>
            <a:off x="4785978" y="2843149"/>
            <a:ext cx="2132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200" b="1" dirty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6 mil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8008B16F-9EE4-6A4F-884A-8FC40FAB290D}"/>
              </a:ext>
            </a:extLst>
          </p:cNvPr>
          <p:cNvSpPr/>
          <p:nvPr/>
        </p:nvSpPr>
        <p:spPr>
          <a:xfrm>
            <a:off x="4786778" y="3969920"/>
            <a:ext cx="2496524" cy="1235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640"/>
              </a:lnSpc>
            </a:pPr>
            <a:r>
              <a:rPr lang="es-ES" sz="1200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árboles nativos plantados al año, </a:t>
            </a:r>
          </a:p>
          <a:p>
            <a:pPr>
              <a:lnSpc>
                <a:spcPts val="1640"/>
              </a:lnSpc>
            </a:pPr>
            <a:r>
              <a:rPr lang="es-ES" sz="1200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dos por cada trabajador del holding, como  parte del programa de reforestación y propagación de bosques nativos.</a:t>
            </a:r>
            <a:br>
              <a:rPr lang="es-ES" sz="1200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endParaRPr lang="es-ES" sz="1200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E310220-8180-F340-8ED6-D74141871BD1}"/>
              </a:ext>
            </a:extLst>
          </p:cNvPr>
          <p:cNvSpPr txBox="1"/>
          <p:nvPr/>
        </p:nvSpPr>
        <p:spPr>
          <a:xfrm>
            <a:off x="8727887" y="2608978"/>
            <a:ext cx="2557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200" b="1" dirty="0">
                <a:solidFill>
                  <a:srgbClr val="00737E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10 mil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32014637-D895-CD47-8475-A757B24AAE95}"/>
              </a:ext>
            </a:extLst>
          </p:cNvPr>
          <p:cNvCxnSpPr>
            <a:cxnSpLocks/>
          </p:cNvCxnSpPr>
          <p:nvPr/>
        </p:nvCxnSpPr>
        <p:spPr>
          <a:xfrm flipH="1">
            <a:off x="8804494" y="3643290"/>
            <a:ext cx="2403896" cy="0"/>
          </a:xfrm>
          <a:prstGeom prst="line">
            <a:avLst/>
          </a:prstGeom>
          <a:ln w="28575">
            <a:solidFill>
              <a:srgbClr val="2F8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706719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cience Based Targets Network"/>
          <p:cNvSpPr>
            <a:spLocks noChangeAspect="1" noChangeArrowheads="1"/>
          </p:cNvSpPr>
          <p:nvPr/>
        </p:nvSpPr>
        <p:spPr bwMode="auto">
          <a:xfrm>
            <a:off x="78993" y="-71530"/>
            <a:ext cx="152370" cy="15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08" tIns="22856" rIns="45708" bIns="22856" numCol="1" anchor="t" anchorCtr="0" compatLnSpc="1">
            <a:prstTxWarp prst="textNoShape">
              <a:avLst/>
            </a:prstTxWarp>
          </a:bodyPr>
          <a:lstStyle/>
          <a:p>
            <a:pPr defTabSz="914343">
              <a:defRPr/>
            </a:pPr>
            <a:endParaRPr lang="es-CL" sz="9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AutoShape 5" descr="Science Based Targets Network"/>
          <p:cNvSpPr>
            <a:spLocks noChangeAspect="1" noChangeArrowheads="1"/>
          </p:cNvSpPr>
          <p:nvPr/>
        </p:nvSpPr>
        <p:spPr bwMode="auto">
          <a:xfrm>
            <a:off x="155178" y="4655"/>
            <a:ext cx="152370" cy="15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08" tIns="22856" rIns="45708" bIns="22856" numCol="1" anchor="t" anchorCtr="0" compatLnSpc="1">
            <a:prstTxWarp prst="textNoShape">
              <a:avLst/>
            </a:prstTxWarp>
          </a:bodyPr>
          <a:lstStyle/>
          <a:p>
            <a:pPr defTabSz="914343">
              <a:defRPr/>
            </a:pPr>
            <a:endParaRPr lang="es-CL" sz="9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5DC1165-0EBE-0342-AED9-0E766C1FAC53}"/>
              </a:ext>
            </a:extLst>
          </p:cNvPr>
          <p:cNvSpPr/>
          <p:nvPr/>
        </p:nvSpPr>
        <p:spPr>
          <a:xfrm>
            <a:off x="307548" y="488888"/>
            <a:ext cx="7704235" cy="996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500"/>
              </a:lnSpc>
              <a:defRPr/>
            </a:pPr>
            <a:r>
              <a:rPr lang="es-CL" sz="2400" spc="6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PRINCIPALES COMPROMISOS AL 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7A851C9-79C6-6744-9CA0-7B5CF8869E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475" y="1814870"/>
            <a:ext cx="690913" cy="9063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001AFF-A977-B846-85AE-C0C5B0630A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678" y="1864207"/>
            <a:ext cx="1209953" cy="12099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453CCA4-D3CD-F84C-8DDA-2EC1DE5291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853" y="1643763"/>
            <a:ext cx="1248516" cy="124851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5AB245F0-4BBC-F547-8DBF-5AB3D81AE942}"/>
              </a:ext>
            </a:extLst>
          </p:cNvPr>
          <p:cNvSpPr txBox="1"/>
          <p:nvPr/>
        </p:nvSpPr>
        <p:spPr>
          <a:xfrm>
            <a:off x="252060" y="146744"/>
            <a:ext cx="273504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b="1" kern="1000" spc="200" dirty="0">
                <a:solidFill>
                  <a:srgbClr val="00737E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SUSTENTABILIDAD · COMPROMISOS 2025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E38153C-05E2-1045-A11F-17DE455B11E6}"/>
              </a:ext>
            </a:extLst>
          </p:cNvPr>
          <p:cNvSpPr txBox="1"/>
          <p:nvPr/>
        </p:nvSpPr>
        <p:spPr>
          <a:xfrm>
            <a:off x="9823655" y="146744"/>
            <a:ext cx="21162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PRESENTACIÓN CORPORATIVA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913EC4F-054E-A641-9F52-986B76EBC46D}"/>
              </a:ext>
            </a:extLst>
          </p:cNvPr>
          <p:cNvSpPr/>
          <p:nvPr/>
        </p:nvSpPr>
        <p:spPr>
          <a:xfrm>
            <a:off x="278758" y="3036474"/>
            <a:ext cx="3499592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0"/>
              </a:lnSpc>
            </a:pPr>
            <a:r>
              <a:rPr lang="es-CL" sz="1400" b="1" spc="300" dirty="0">
                <a:solidFill>
                  <a:srgbClr val="00B0F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CERO DESPERDICIO DE AGUA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56223AE3-1E6B-D743-9F84-A3C6E5E9D849}"/>
              </a:ext>
            </a:extLst>
          </p:cNvPr>
          <p:cNvSpPr/>
          <p:nvPr/>
        </p:nvSpPr>
        <p:spPr>
          <a:xfrm>
            <a:off x="8332088" y="3779966"/>
            <a:ext cx="3253500" cy="1170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lnSpc>
                <a:spcPts val="1440"/>
              </a:lnSpc>
              <a:buClr>
                <a:srgbClr val="3E7E44"/>
              </a:buClr>
              <a:buSzPct val="1050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D2A26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Reducción de 35% de las emisiones totales de CO2, con respecto al año base 2017. </a:t>
            </a:r>
          </a:p>
          <a:p>
            <a:pPr marL="171450" indent="-171450">
              <a:lnSpc>
                <a:spcPts val="1440"/>
              </a:lnSpc>
              <a:buClr>
                <a:srgbClr val="3E7E44"/>
              </a:buClr>
              <a:buSzPct val="105000"/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2D2A26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ts val="1440"/>
              </a:lnSpc>
              <a:buClr>
                <a:srgbClr val="3E7E44"/>
              </a:buClr>
              <a:buSzPct val="1050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D2A26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Reducción de 55% de emisiones al 2030.</a:t>
            </a:r>
          </a:p>
          <a:p>
            <a:pPr marL="171450" indent="-171450">
              <a:lnSpc>
                <a:spcPts val="1440"/>
              </a:lnSpc>
              <a:buClr>
                <a:srgbClr val="3E7E44"/>
              </a:buClr>
              <a:buSzPct val="105000"/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2D2A26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ts val="1440"/>
              </a:lnSpc>
              <a:buClr>
                <a:srgbClr val="3E7E44"/>
              </a:buClr>
              <a:buSzPct val="1050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D2A26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Cero Emisión al 2050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FADC7E91-5B68-2749-83F8-DEF30050FD30}"/>
              </a:ext>
            </a:extLst>
          </p:cNvPr>
          <p:cNvSpPr/>
          <p:nvPr/>
        </p:nvSpPr>
        <p:spPr>
          <a:xfrm>
            <a:off x="4375462" y="3779966"/>
            <a:ext cx="3433298" cy="2163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lnSpc>
                <a:spcPts val="1440"/>
              </a:lnSpc>
              <a:buClr>
                <a:srgbClr val="56C02A"/>
              </a:buClr>
              <a:buSzPct val="1050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D2A26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Prácticas regenerativas de flora, fauna y suelos en 100% de nuestros fundos. </a:t>
            </a:r>
          </a:p>
          <a:p>
            <a:pPr marL="171450" indent="-171450">
              <a:lnSpc>
                <a:spcPts val="1440"/>
              </a:lnSpc>
              <a:buClr>
                <a:srgbClr val="56C02A"/>
              </a:buClr>
              <a:buSzPct val="105000"/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2D2A26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ts val="1440"/>
              </a:lnSpc>
              <a:buClr>
                <a:srgbClr val="56C02A"/>
              </a:buClr>
              <a:buSzPct val="1050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D2A26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80 mil árboles nativos producidos en viveros propios. </a:t>
            </a:r>
          </a:p>
          <a:p>
            <a:pPr marL="171450" indent="-171450">
              <a:lnSpc>
                <a:spcPts val="1440"/>
              </a:lnSpc>
              <a:buClr>
                <a:srgbClr val="56C02A"/>
              </a:buClr>
              <a:buSzPct val="105000"/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2D2A26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ts val="1440"/>
              </a:lnSpc>
              <a:buClr>
                <a:srgbClr val="56C02A"/>
              </a:buClr>
              <a:buSzPct val="1050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D2A26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30 mil  árboles nativos plantados. </a:t>
            </a:r>
          </a:p>
          <a:p>
            <a:pPr marL="171450" indent="-171450">
              <a:lnSpc>
                <a:spcPts val="1440"/>
              </a:lnSpc>
              <a:buClr>
                <a:srgbClr val="56C02A"/>
              </a:buClr>
              <a:buSzPct val="105000"/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2D2A26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ts val="1440"/>
              </a:lnSpc>
              <a:buClr>
                <a:srgbClr val="56C02A"/>
              </a:buClr>
              <a:buSzPct val="1050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D2A26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100% de bosques con monitoreo de biodiversidad a través de ADN (</a:t>
            </a:r>
            <a:r>
              <a:rPr lang="es-ES" sz="1200" dirty="0" err="1">
                <a:solidFill>
                  <a:srgbClr val="2D2A26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eBioAtlas</a:t>
            </a:r>
            <a:r>
              <a:rPr lang="es-ES" sz="1200" dirty="0">
                <a:solidFill>
                  <a:srgbClr val="2D2A26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ts val="1440"/>
              </a:lnSpc>
              <a:buClr>
                <a:srgbClr val="56C02A"/>
              </a:buClr>
              <a:buSzPct val="105000"/>
            </a:pPr>
            <a:endParaRPr lang="es-CL" sz="1200" dirty="0">
              <a:solidFill>
                <a:srgbClr val="2D2A26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BA6C89CE-E277-C042-8965-BEFAB3311903}"/>
              </a:ext>
            </a:extLst>
          </p:cNvPr>
          <p:cNvSpPr/>
          <p:nvPr/>
        </p:nvSpPr>
        <p:spPr>
          <a:xfrm>
            <a:off x="345052" y="3779966"/>
            <a:ext cx="3433298" cy="169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lnSpc>
                <a:spcPts val="1440"/>
              </a:lnSpc>
              <a:buClr>
                <a:srgbClr val="26BDE4"/>
              </a:buClr>
              <a:buSzPct val="105000"/>
              <a:buFont typeface="Arial" panose="020B0604020202020204" pitchFamily="34" charset="0"/>
              <a:buChar char="•"/>
            </a:pPr>
            <a:r>
              <a:rPr lang="es-CL" sz="1200" dirty="0">
                <a:solidFill>
                  <a:srgbClr val="2D2A26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Lograr la eficiencia hídrica en al menos 50% de nuestros proceso. </a:t>
            </a:r>
          </a:p>
          <a:p>
            <a:pPr marL="171450" indent="-171450">
              <a:lnSpc>
                <a:spcPts val="1440"/>
              </a:lnSpc>
              <a:buClr>
                <a:srgbClr val="26BDE4"/>
              </a:buClr>
              <a:buSzPct val="105000"/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2D2A26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ts val="1440"/>
              </a:lnSpc>
              <a:buClr>
                <a:srgbClr val="26BDE4"/>
              </a:buClr>
              <a:buSzPct val="1050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2D2A26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Reducción de al menos 10% del consumo por botella con respecto a 2020.</a:t>
            </a:r>
          </a:p>
          <a:p>
            <a:pPr marL="171450" indent="-171450">
              <a:lnSpc>
                <a:spcPts val="1440"/>
              </a:lnSpc>
              <a:buClr>
                <a:srgbClr val="26BDE4"/>
              </a:buClr>
              <a:buSzPct val="105000"/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2D2A26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ts val="1440"/>
              </a:lnSpc>
              <a:buClr>
                <a:srgbClr val="26BDE4"/>
              </a:buClr>
              <a:buSzPct val="105000"/>
              <a:buFont typeface="Arial" panose="020B0604020202020204" pitchFamily="34" charset="0"/>
              <a:buChar char="•"/>
            </a:pPr>
            <a:r>
              <a:rPr lang="es-CL" sz="1200" dirty="0">
                <a:solidFill>
                  <a:srgbClr val="2D2A26"/>
                </a:solidFill>
                <a:latin typeface="Georgia" panose="02040502050405020303" pitchFamily="18" charset="0"/>
              </a:rPr>
              <a:t>Apoyo a la comunidad: educar sobre el uso eficiente del agua.</a:t>
            </a:r>
          </a:p>
          <a:p>
            <a:pPr marL="171450" indent="-171450">
              <a:lnSpc>
                <a:spcPts val="1440"/>
              </a:lnSpc>
              <a:buClr>
                <a:srgbClr val="26BDE4"/>
              </a:buClr>
              <a:buSzPct val="105000"/>
              <a:buFont typeface="Arial" panose="020B0604020202020204" pitchFamily="34" charset="0"/>
              <a:buChar char="•"/>
            </a:pPr>
            <a:endParaRPr lang="es-CL" sz="1200" dirty="0">
              <a:solidFill>
                <a:srgbClr val="2D2A26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E6221931-E2EB-5E4F-A113-8B00E02CEB57}"/>
              </a:ext>
            </a:extLst>
          </p:cNvPr>
          <p:cNvCxnSpPr>
            <a:cxnSpLocks/>
          </p:cNvCxnSpPr>
          <p:nvPr/>
        </p:nvCxnSpPr>
        <p:spPr>
          <a:xfrm>
            <a:off x="4076906" y="2811124"/>
            <a:ext cx="0" cy="3132173"/>
          </a:xfrm>
          <a:prstGeom prst="line">
            <a:avLst/>
          </a:prstGeom>
          <a:ln w="6350">
            <a:solidFill>
              <a:srgbClr val="524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8B5F67AE-F157-994D-986B-08034375B5A7}"/>
              </a:ext>
            </a:extLst>
          </p:cNvPr>
          <p:cNvSpPr/>
          <p:nvPr/>
        </p:nvSpPr>
        <p:spPr>
          <a:xfrm>
            <a:off x="4321948" y="3036474"/>
            <a:ext cx="349959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0"/>
              </a:lnSpc>
            </a:pPr>
            <a:r>
              <a:rPr lang="es-ES" sz="1400" b="1" spc="300" dirty="0">
                <a:solidFill>
                  <a:srgbClr val="56C02A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SOLUCIONES BASADAS EN</a:t>
            </a:r>
          </a:p>
          <a:p>
            <a:pPr algn="ctr">
              <a:lnSpc>
                <a:spcPts val="1520"/>
              </a:lnSpc>
            </a:pPr>
            <a:r>
              <a:rPr lang="es-ES" sz="1400" b="1" spc="300" dirty="0">
                <a:solidFill>
                  <a:srgbClr val="56C02A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LA NATURALEZA 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B3C302B1-C530-A74A-891F-9EA5DC98095B}"/>
              </a:ext>
            </a:extLst>
          </p:cNvPr>
          <p:cNvSpPr/>
          <p:nvPr/>
        </p:nvSpPr>
        <p:spPr>
          <a:xfrm>
            <a:off x="8585669" y="3036474"/>
            <a:ext cx="265172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0"/>
              </a:lnSpc>
            </a:pPr>
            <a:r>
              <a:rPr lang="es-ES" sz="1400" b="1" spc="300" dirty="0">
                <a:solidFill>
                  <a:srgbClr val="3E7E44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AMBICIÓN CLIMÁTICA </a:t>
            </a:r>
          </a:p>
          <a:p>
            <a:pPr algn="ctr">
              <a:lnSpc>
                <a:spcPts val="1520"/>
              </a:lnSpc>
            </a:pPr>
            <a:r>
              <a:rPr lang="es-ES" sz="1400" b="1" spc="300" dirty="0">
                <a:solidFill>
                  <a:srgbClr val="3E7E44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AL 2050</a:t>
            </a:r>
            <a:endParaRPr lang="es-ES" sz="1600" b="1" dirty="0">
              <a:solidFill>
                <a:srgbClr val="3E7E44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AC882588-5639-E94D-86CD-877DCD6E9D46}"/>
              </a:ext>
            </a:extLst>
          </p:cNvPr>
          <p:cNvCxnSpPr>
            <a:cxnSpLocks/>
          </p:cNvCxnSpPr>
          <p:nvPr/>
        </p:nvCxnSpPr>
        <p:spPr>
          <a:xfrm>
            <a:off x="8053995" y="2811124"/>
            <a:ext cx="0" cy="3132173"/>
          </a:xfrm>
          <a:prstGeom prst="line">
            <a:avLst/>
          </a:prstGeom>
          <a:ln w="6350">
            <a:solidFill>
              <a:srgbClr val="524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141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  <p:bldP spid="29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046B57A-78F2-CA41-A080-70E787F580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" y="224"/>
            <a:ext cx="12191207" cy="6857554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7F2C5CF7-8C44-F34B-9EB7-28460906A78E}"/>
              </a:ext>
            </a:extLst>
          </p:cNvPr>
          <p:cNvSpPr/>
          <p:nvPr/>
        </p:nvSpPr>
        <p:spPr>
          <a:xfrm>
            <a:off x="7222738" y="-1533849"/>
            <a:ext cx="6281420" cy="628142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D9D9D9"/>
                </a:solidFill>
              </a:rPr>
              <a:t> </a:t>
            </a:r>
          </a:p>
        </p:txBody>
      </p:sp>
      <p:sp>
        <p:nvSpPr>
          <p:cNvPr id="24" name="Título 5">
            <a:extLst>
              <a:ext uri="{FF2B5EF4-FFF2-40B4-BE49-F238E27FC236}">
                <a16:creationId xmlns:a16="http://schemas.microsoft.com/office/drawing/2014/main" id="{066C74BA-A2FB-3E4F-A43A-D58BAA1434A5}"/>
              </a:ext>
            </a:extLst>
          </p:cNvPr>
          <p:cNvSpPr txBox="1">
            <a:spLocks/>
          </p:cNvSpPr>
          <p:nvPr/>
        </p:nvSpPr>
        <p:spPr>
          <a:xfrm>
            <a:off x="198272" y="585013"/>
            <a:ext cx="9309593" cy="1123279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 Regular" panose="02020603050405020304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2400" spc="300" dirty="0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ESTRATEGIA COMERCIAL </a:t>
            </a:r>
            <a:br>
              <a:rPr lang="es-ES" sz="2400" spc="300" dirty="0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</a:br>
            <a:r>
              <a:rPr lang="es-ES" sz="2400" spc="300" dirty="0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FOCO EN </a:t>
            </a:r>
            <a:r>
              <a:rPr lang="es-ES" sz="2400" i="1" spc="300" dirty="0">
                <a:solidFill>
                  <a:srgbClr val="FF5B35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VINOS PREMIUM</a:t>
            </a:r>
          </a:p>
        </p:txBody>
      </p:sp>
      <p:sp>
        <p:nvSpPr>
          <p:cNvPr id="9" name="1 Marcador de contenido">
            <a:extLst>
              <a:ext uri="{FF2B5EF4-FFF2-40B4-BE49-F238E27FC236}">
                <a16:creationId xmlns:a16="http://schemas.microsoft.com/office/drawing/2014/main" id="{07FB42AD-9DAD-9245-BB12-1DE5817DCBBD}"/>
              </a:ext>
            </a:extLst>
          </p:cNvPr>
          <p:cNvSpPr txBox="1">
            <a:spLocks/>
          </p:cNvSpPr>
          <p:nvPr/>
        </p:nvSpPr>
        <p:spPr>
          <a:xfrm>
            <a:off x="1168834" y="3084046"/>
            <a:ext cx="5431752" cy="625571"/>
          </a:xfrm>
          <a:prstGeom prst="rect">
            <a:avLst/>
          </a:prstGeom>
        </p:spPr>
        <p:txBody>
          <a:bodyPr vert="horz" lIns="35661" tIns="17830" rIns="35661" bIns="17830" rtlCol="0" anchor="t">
            <a:noAutofit/>
          </a:bodyPr>
          <a:lstStyle>
            <a:lvl1pPr marL="178299" indent="-178299" algn="l" defTabSz="713197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534897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496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094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92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290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7888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486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084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700"/>
              </a:lnSpc>
              <a:buClr>
                <a:srgbClr val="FF7049"/>
              </a:buClr>
            </a:pPr>
            <a:r>
              <a:rPr lang="es-E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Ser una empresa líder global, centrada en el consumidor, con foco en el desarrollo de marcas de Vino Premium.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90EB1C-EEA5-8840-9166-84D1AF046C5F}"/>
              </a:ext>
            </a:extLst>
          </p:cNvPr>
          <p:cNvSpPr/>
          <p:nvPr/>
        </p:nvSpPr>
        <p:spPr>
          <a:xfrm>
            <a:off x="1004938" y="2628444"/>
            <a:ext cx="1229824" cy="4787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67" spc="400" dirty="0">
                <a:solidFill>
                  <a:srgbClr val="FF5B3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VISIÓN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4132354-AA4B-DF42-A826-8819C23170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7782" y="6461125"/>
            <a:ext cx="1594739" cy="24606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D191E0D-7963-3843-B389-C873A1F3979D}"/>
              </a:ext>
            </a:extLst>
          </p:cNvPr>
          <p:cNvSpPr txBox="1"/>
          <p:nvPr/>
        </p:nvSpPr>
        <p:spPr>
          <a:xfrm>
            <a:off x="252060" y="146744"/>
            <a:ext cx="166744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kern="1000" spc="200" dirty="0">
                <a:solidFill>
                  <a:srgbClr val="F4F4F4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ESTRATEGIA COMERCAL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8666259-7D94-A446-B506-2A9A2355A1F1}"/>
              </a:ext>
            </a:extLst>
          </p:cNvPr>
          <p:cNvSpPr txBox="1"/>
          <p:nvPr/>
        </p:nvSpPr>
        <p:spPr>
          <a:xfrm>
            <a:off x="9823655" y="146744"/>
            <a:ext cx="21162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solidFill>
                  <a:srgbClr val="F4F4F4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PRESENTACIÓN CORPORATIVA </a:t>
            </a:r>
          </a:p>
        </p:txBody>
      </p:sp>
      <p:sp>
        <p:nvSpPr>
          <p:cNvPr id="13" name="1 Marcador de contenido">
            <a:extLst>
              <a:ext uri="{FF2B5EF4-FFF2-40B4-BE49-F238E27FC236}">
                <a16:creationId xmlns:a16="http://schemas.microsoft.com/office/drawing/2014/main" id="{70D2C827-D1A2-4E45-8F1C-C3D9CBDBA5CF}"/>
              </a:ext>
            </a:extLst>
          </p:cNvPr>
          <p:cNvSpPr txBox="1">
            <a:spLocks/>
          </p:cNvSpPr>
          <p:nvPr/>
        </p:nvSpPr>
        <p:spPr>
          <a:xfrm>
            <a:off x="1168834" y="4165386"/>
            <a:ext cx="4986078" cy="985252"/>
          </a:xfrm>
          <a:prstGeom prst="rect">
            <a:avLst/>
          </a:prstGeom>
        </p:spPr>
        <p:txBody>
          <a:bodyPr vert="horz" lIns="35661" tIns="17830" rIns="35661" bIns="17830" rtlCol="0" anchor="t">
            <a:noAutofit/>
          </a:bodyPr>
          <a:lstStyle>
            <a:lvl1pPr marL="178299" indent="-178299" algn="l" defTabSz="713197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534897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496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094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692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290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7888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486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084" indent="-178299" algn="l" defTabSz="713197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700"/>
              </a:lnSpc>
              <a:buClr>
                <a:srgbClr val="FF7049"/>
              </a:buClr>
            </a:pPr>
            <a:r>
              <a:rPr lang="es-ES" sz="1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Por primera vez los vinos Premium explican la mitad de los ingresos.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CA7E017-BBAA-F143-98A6-43120FECC2F0}"/>
              </a:ext>
            </a:extLst>
          </p:cNvPr>
          <p:cNvSpPr/>
          <p:nvPr/>
        </p:nvSpPr>
        <p:spPr>
          <a:xfrm>
            <a:off x="1004938" y="3650123"/>
            <a:ext cx="889603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spc="400" dirty="0">
                <a:solidFill>
                  <a:srgbClr val="FF5B3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511E112C-FA8C-2F45-B67D-FB09FFF46E5E}"/>
              </a:ext>
            </a:extLst>
          </p:cNvPr>
          <p:cNvSpPr/>
          <p:nvPr/>
        </p:nvSpPr>
        <p:spPr>
          <a:xfrm>
            <a:off x="7197775" y="2399657"/>
            <a:ext cx="3318830" cy="3318830"/>
          </a:xfrm>
          <a:prstGeom prst="ellipse">
            <a:avLst/>
          </a:prstGeom>
          <a:solidFill>
            <a:srgbClr val="F2754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D9D9D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737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01A0F95-8913-FD4B-9DC5-9FC8E02FE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F1E9521-9E0A-BA44-9177-8DB0CAD101B7}"/>
              </a:ext>
            </a:extLst>
          </p:cNvPr>
          <p:cNvSpPr/>
          <p:nvPr/>
        </p:nvSpPr>
        <p:spPr>
          <a:xfrm>
            <a:off x="971990" y="2984732"/>
            <a:ext cx="575522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s-ES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139 años marcan el inicio de la gran trayectoria que convirtió a </a:t>
            </a:r>
          </a:p>
          <a:p>
            <a:pPr algn="ctr">
              <a:lnSpc>
                <a:spcPts val="2500"/>
              </a:lnSpc>
            </a:pPr>
            <a:r>
              <a:rPr lang="es-ES" sz="1400" i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Viña Concha y Toro </a:t>
            </a:r>
            <a:r>
              <a:rPr lang="es-ES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en una empresa global líder en la industria vitivinícola. Sus orígenes productivos en </a:t>
            </a:r>
            <a:r>
              <a:rPr lang="es-ES" sz="1400" i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Chile, Argentina y Estados Unidos</a:t>
            </a:r>
            <a:r>
              <a:rPr lang="es-ES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imprimen a sus vinos carácter e identidad, dando lugar a una gran familia de marcas globales únicas, reconocidas mundialmente por su calidad, innovación y sustentabilidad.</a:t>
            </a:r>
            <a:endParaRPr lang="es-CL" sz="14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3C71CD2-72DF-8A4B-BCDF-F683046EA191}"/>
              </a:ext>
            </a:extLst>
          </p:cNvPr>
          <p:cNvSpPr/>
          <p:nvPr/>
        </p:nvSpPr>
        <p:spPr>
          <a:xfrm>
            <a:off x="1507824" y="2040573"/>
            <a:ext cx="4683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pc="800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VIÑA CONCHA Y TORO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pc="800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FAMILY OF WINERIES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62E58C1-5901-2342-8F95-B284841793AE}"/>
              </a:ext>
            </a:extLst>
          </p:cNvPr>
          <p:cNvSpPr txBox="1"/>
          <p:nvPr/>
        </p:nvSpPr>
        <p:spPr>
          <a:xfrm>
            <a:off x="9900623" y="164329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3EAEB8E-F927-8240-85FF-CE2B5A2F78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789" y="6484268"/>
            <a:ext cx="1262422" cy="201363"/>
          </a:xfrm>
          <a:prstGeom prst="rect">
            <a:avLst/>
          </a:prstGeom>
        </p:spPr>
      </p:pic>
      <p:cxnSp>
        <p:nvCxnSpPr>
          <p:cNvPr id="15" name="Straight Connector 7">
            <a:extLst>
              <a:ext uri="{FF2B5EF4-FFF2-40B4-BE49-F238E27FC236}">
                <a16:creationId xmlns:a16="http://schemas.microsoft.com/office/drawing/2014/main" id="{008DDCED-FEB5-7742-B0FC-4C1D2DF2728F}"/>
              </a:ext>
            </a:extLst>
          </p:cNvPr>
          <p:cNvCxnSpPr>
            <a:cxnSpLocks/>
          </p:cNvCxnSpPr>
          <p:nvPr/>
        </p:nvCxnSpPr>
        <p:spPr>
          <a:xfrm>
            <a:off x="3283454" y="2835818"/>
            <a:ext cx="1132291" cy="0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081724B-4C54-094D-8231-C7529B6ADC13}"/>
              </a:ext>
            </a:extLst>
          </p:cNvPr>
          <p:cNvSpPr txBox="1"/>
          <p:nvPr/>
        </p:nvSpPr>
        <p:spPr>
          <a:xfrm>
            <a:off x="252060" y="146744"/>
            <a:ext cx="18646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kern="1000" spc="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139 AÑOS DE TRAYECTORIA</a:t>
            </a:r>
          </a:p>
        </p:txBody>
      </p:sp>
    </p:spTree>
    <p:extLst>
      <p:ext uri="{BB962C8B-B14F-4D97-AF65-F5344CB8AC3E}">
        <p14:creationId xmlns:p14="http://schemas.microsoft.com/office/powerpoint/2010/main" val="202011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ipse 16">
            <a:extLst>
              <a:ext uri="{FF2B5EF4-FFF2-40B4-BE49-F238E27FC236}">
                <a16:creationId xmlns:a16="http://schemas.microsoft.com/office/drawing/2014/main" id="{C2E9DBB0-F8B9-7041-A7E6-4D71BB60BED6}"/>
              </a:ext>
            </a:extLst>
          </p:cNvPr>
          <p:cNvSpPr/>
          <p:nvPr/>
        </p:nvSpPr>
        <p:spPr>
          <a:xfrm>
            <a:off x="-1357870" y="-1009760"/>
            <a:ext cx="7342571" cy="7342571"/>
          </a:xfrm>
          <a:prstGeom prst="ellipse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D9D9D9"/>
                </a:solidFill>
              </a:rPr>
              <a:t>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9385B6D-6311-9140-A989-96E3DD6932AB}"/>
              </a:ext>
            </a:extLst>
          </p:cNvPr>
          <p:cNvSpPr/>
          <p:nvPr/>
        </p:nvSpPr>
        <p:spPr>
          <a:xfrm>
            <a:off x="-72190" y="-40111"/>
            <a:ext cx="12320337" cy="477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CuadroTexto 1"/>
          <p:cNvSpPr txBox="1"/>
          <p:nvPr/>
        </p:nvSpPr>
        <p:spPr>
          <a:xfrm rot="10800000" flipH="1" flipV="1">
            <a:off x="578090" y="1336007"/>
            <a:ext cx="5085360" cy="95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640"/>
              </a:lnSpc>
            </a:pPr>
            <a:r>
              <a:rPr lang="es-CL" sz="2000" dirty="0">
                <a:solidFill>
                  <a:srgbClr val="2D2A26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El avance de la premiumización ha sido consistente y rápido.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BACCA61-BE6E-AF4A-80AB-8409E96D091A}"/>
              </a:ext>
            </a:extLst>
          </p:cNvPr>
          <p:cNvSpPr txBox="1"/>
          <p:nvPr/>
        </p:nvSpPr>
        <p:spPr>
          <a:xfrm>
            <a:off x="252060" y="146744"/>
            <a:ext cx="26677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b="1" kern="1000" spc="2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CRECIMIENTO EN PRODUCTOS PREMIUM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AFC89D7-2E89-F147-B4FE-244EF7929761}"/>
              </a:ext>
            </a:extLst>
          </p:cNvPr>
          <p:cNvSpPr txBox="1"/>
          <p:nvPr/>
        </p:nvSpPr>
        <p:spPr>
          <a:xfrm>
            <a:off x="9868539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solidFill>
                  <a:srgbClr val="68696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EE2E124A-4BAD-0D40-A5A4-9DFF79D4458C}"/>
              </a:ext>
            </a:extLst>
          </p:cNvPr>
          <p:cNvSpPr/>
          <p:nvPr/>
        </p:nvSpPr>
        <p:spPr>
          <a:xfrm>
            <a:off x="4067569" y="3564266"/>
            <a:ext cx="2480817" cy="2480817"/>
          </a:xfrm>
          <a:prstGeom prst="ellipse">
            <a:avLst/>
          </a:prstGeom>
          <a:solidFill>
            <a:srgbClr val="F2754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D9D9D9"/>
                </a:solidFill>
              </a:rPr>
              <a:t>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36CBBF4-3C1F-D342-A966-95D69B04CB48}"/>
              </a:ext>
            </a:extLst>
          </p:cNvPr>
          <p:cNvSpPr/>
          <p:nvPr/>
        </p:nvSpPr>
        <p:spPr>
          <a:xfrm>
            <a:off x="540642" y="2597226"/>
            <a:ext cx="5122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640"/>
              </a:lnSpc>
            </a:pPr>
            <a:r>
              <a:rPr lang="es-CL" sz="2000" dirty="0">
                <a:solidFill>
                  <a:srgbClr val="FF7049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El 2017 el </a:t>
            </a:r>
            <a:r>
              <a:rPr lang="es-CL" sz="2000" b="1" dirty="0">
                <a:solidFill>
                  <a:srgbClr val="FF7049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36%</a:t>
            </a:r>
            <a:r>
              <a:rPr lang="es-CL" sz="2000" dirty="0">
                <a:solidFill>
                  <a:srgbClr val="FF7049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de los ingresos de la compañía correspondía a productos Premium, y en 2021 ascendió al </a:t>
            </a:r>
            <a:r>
              <a:rPr lang="es-CL" sz="2000" b="1" dirty="0">
                <a:solidFill>
                  <a:srgbClr val="FF7049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49,2%</a:t>
            </a:r>
            <a:r>
              <a:rPr lang="es-CL" sz="2000" dirty="0">
                <a:solidFill>
                  <a:srgbClr val="FF7049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68400492-85F6-1B45-AD0C-18DBB34C38F6}"/>
              </a:ext>
            </a:extLst>
          </p:cNvPr>
          <p:cNvSpPr/>
          <p:nvPr/>
        </p:nvSpPr>
        <p:spPr>
          <a:xfrm>
            <a:off x="8655303" y="2936806"/>
            <a:ext cx="3060176" cy="3060176"/>
          </a:xfrm>
          <a:prstGeom prst="ellipse">
            <a:avLst/>
          </a:prstGeom>
          <a:solidFill>
            <a:srgbClr val="524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1A875C0A-C7D7-B244-A6B6-6636A6E51142}"/>
              </a:ext>
            </a:extLst>
          </p:cNvPr>
          <p:cNvSpPr/>
          <p:nvPr/>
        </p:nvSpPr>
        <p:spPr>
          <a:xfrm>
            <a:off x="8854510" y="4962036"/>
            <a:ext cx="268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orbel" panose="020B0503020204020204" pitchFamily="34" charset="0"/>
              </a:rPr>
              <a:t>2021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3A93AFD1-F490-3F4C-8730-26F36A90BB20}"/>
              </a:ext>
            </a:extLst>
          </p:cNvPr>
          <p:cNvSpPr/>
          <p:nvPr/>
        </p:nvSpPr>
        <p:spPr>
          <a:xfrm>
            <a:off x="6193920" y="634216"/>
            <a:ext cx="3060176" cy="3060176"/>
          </a:xfrm>
          <a:prstGeom prst="ellipse">
            <a:avLst/>
          </a:prstGeom>
          <a:solidFill>
            <a:srgbClr val="514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E74D501-17A5-E54E-B4DB-AB8F4422667F}"/>
              </a:ext>
            </a:extLst>
          </p:cNvPr>
          <p:cNvSpPr txBox="1"/>
          <p:nvPr/>
        </p:nvSpPr>
        <p:spPr>
          <a:xfrm>
            <a:off x="6686694" y="1336007"/>
            <a:ext cx="20970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36%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5A90A0D-8A2D-D849-9B5D-3ABBC498CF56}"/>
              </a:ext>
            </a:extLst>
          </p:cNvPr>
          <p:cNvSpPr/>
          <p:nvPr/>
        </p:nvSpPr>
        <p:spPr>
          <a:xfrm>
            <a:off x="6393127" y="2659446"/>
            <a:ext cx="268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orbel" panose="020B0503020204020204" pitchFamily="34" charset="0"/>
              </a:rPr>
              <a:t>2017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ECDFDE1-9AFA-0E4D-A8B2-D868817C9635}"/>
              </a:ext>
            </a:extLst>
          </p:cNvPr>
          <p:cNvSpPr txBox="1"/>
          <p:nvPr/>
        </p:nvSpPr>
        <p:spPr>
          <a:xfrm>
            <a:off x="8889368" y="3696257"/>
            <a:ext cx="2672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49,2</a:t>
            </a:r>
            <a:r>
              <a:rPr lang="en-US" sz="7200" b="1" dirty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%</a:t>
            </a: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607618CE-47A7-974C-B97B-DA77467ED83B}"/>
              </a:ext>
            </a:extLst>
          </p:cNvPr>
          <p:cNvSpPr>
            <a:spLocks/>
          </p:cNvSpPr>
          <p:nvPr/>
        </p:nvSpPr>
        <p:spPr bwMode="auto">
          <a:xfrm>
            <a:off x="7597775" y="546101"/>
            <a:ext cx="1722438" cy="2719388"/>
          </a:xfrm>
          <a:custGeom>
            <a:avLst/>
            <a:gdLst>
              <a:gd name="T0" fmla="*/ 544 w 580"/>
              <a:gd name="T1" fmla="*/ 379 h 938"/>
              <a:gd name="T2" fmla="*/ 544 w 580"/>
              <a:gd name="T3" fmla="*/ 379 h 938"/>
              <a:gd name="T4" fmla="*/ 463 w 580"/>
              <a:gd name="T5" fmla="*/ 230 h 938"/>
              <a:gd name="T6" fmla="*/ 334 w 580"/>
              <a:gd name="T7" fmla="*/ 105 h 938"/>
              <a:gd name="T8" fmla="*/ 176 w 580"/>
              <a:gd name="T9" fmla="*/ 27 h 938"/>
              <a:gd name="T10" fmla="*/ 0 w 580"/>
              <a:gd name="T11" fmla="*/ 0 h 938"/>
              <a:gd name="T12" fmla="*/ 0 w 580"/>
              <a:gd name="T13" fmla="*/ 123 h 938"/>
              <a:gd name="T14" fmla="*/ 139 w 580"/>
              <a:gd name="T15" fmla="*/ 144 h 938"/>
              <a:gd name="T16" fmla="*/ 263 w 580"/>
              <a:gd name="T17" fmla="*/ 206 h 938"/>
              <a:gd name="T18" fmla="*/ 364 w 580"/>
              <a:gd name="T19" fmla="*/ 305 h 938"/>
              <a:gd name="T20" fmla="*/ 428 w 580"/>
              <a:gd name="T21" fmla="*/ 421 h 938"/>
              <a:gd name="T22" fmla="*/ 456 w 580"/>
              <a:gd name="T23" fmla="*/ 580 h 938"/>
              <a:gd name="T24" fmla="*/ 456 w 580"/>
              <a:gd name="T25" fmla="*/ 580 h 938"/>
              <a:gd name="T26" fmla="*/ 434 w 580"/>
              <a:gd name="T27" fmla="*/ 720 h 938"/>
              <a:gd name="T28" fmla="*/ 359 w 580"/>
              <a:gd name="T29" fmla="*/ 861 h 938"/>
              <a:gd name="T30" fmla="*/ 456 w 580"/>
              <a:gd name="T31" fmla="*/ 938 h 938"/>
              <a:gd name="T32" fmla="*/ 552 w 580"/>
              <a:gd name="T33" fmla="*/ 759 h 938"/>
              <a:gd name="T34" fmla="*/ 580 w 580"/>
              <a:gd name="T35" fmla="*/ 580 h 938"/>
              <a:gd name="T36" fmla="*/ 544 w 580"/>
              <a:gd name="T37" fmla="*/ 379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80" h="938">
                <a:moveTo>
                  <a:pt x="544" y="379"/>
                </a:moveTo>
                <a:lnTo>
                  <a:pt x="544" y="379"/>
                </a:lnTo>
                <a:cubicBezTo>
                  <a:pt x="524" y="325"/>
                  <a:pt x="497" y="275"/>
                  <a:pt x="463" y="230"/>
                </a:cubicBezTo>
                <a:cubicBezTo>
                  <a:pt x="427" y="182"/>
                  <a:pt x="383" y="140"/>
                  <a:pt x="334" y="105"/>
                </a:cubicBezTo>
                <a:cubicBezTo>
                  <a:pt x="286" y="72"/>
                  <a:pt x="233" y="45"/>
                  <a:pt x="176" y="27"/>
                </a:cubicBezTo>
                <a:cubicBezTo>
                  <a:pt x="121" y="9"/>
                  <a:pt x="61" y="0"/>
                  <a:pt x="0" y="0"/>
                </a:cubicBezTo>
                <a:lnTo>
                  <a:pt x="0" y="123"/>
                </a:lnTo>
                <a:cubicBezTo>
                  <a:pt x="48" y="123"/>
                  <a:pt x="95" y="130"/>
                  <a:pt x="139" y="144"/>
                </a:cubicBezTo>
                <a:cubicBezTo>
                  <a:pt x="184" y="159"/>
                  <a:pt x="225" y="180"/>
                  <a:pt x="263" y="206"/>
                </a:cubicBezTo>
                <a:cubicBezTo>
                  <a:pt x="301" y="234"/>
                  <a:pt x="336" y="267"/>
                  <a:pt x="364" y="305"/>
                </a:cubicBezTo>
                <a:cubicBezTo>
                  <a:pt x="391" y="340"/>
                  <a:pt x="413" y="379"/>
                  <a:pt x="428" y="421"/>
                </a:cubicBezTo>
                <a:cubicBezTo>
                  <a:pt x="446" y="471"/>
                  <a:pt x="456" y="524"/>
                  <a:pt x="456" y="580"/>
                </a:cubicBezTo>
                <a:lnTo>
                  <a:pt x="456" y="580"/>
                </a:lnTo>
                <a:cubicBezTo>
                  <a:pt x="456" y="629"/>
                  <a:pt x="449" y="676"/>
                  <a:pt x="434" y="720"/>
                </a:cubicBezTo>
                <a:cubicBezTo>
                  <a:pt x="417" y="772"/>
                  <a:pt x="392" y="820"/>
                  <a:pt x="359" y="861"/>
                </a:cubicBezTo>
                <a:lnTo>
                  <a:pt x="456" y="938"/>
                </a:lnTo>
                <a:cubicBezTo>
                  <a:pt x="498" y="884"/>
                  <a:pt x="531" y="824"/>
                  <a:pt x="552" y="759"/>
                </a:cubicBezTo>
                <a:cubicBezTo>
                  <a:pt x="570" y="702"/>
                  <a:pt x="580" y="642"/>
                  <a:pt x="580" y="580"/>
                </a:cubicBezTo>
                <a:cubicBezTo>
                  <a:pt x="580" y="509"/>
                  <a:pt x="567" y="441"/>
                  <a:pt x="544" y="379"/>
                </a:cubicBezTo>
                <a:close/>
              </a:path>
            </a:pathLst>
          </a:custGeom>
          <a:solidFill>
            <a:srgbClr val="F2754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23691D43-3512-274C-9AB1-A52E6EB37234}"/>
              </a:ext>
            </a:extLst>
          </p:cNvPr>
          <p:cNvSpPr>
            <a:spLocks/>
          </p:cNvSpPr>
          <p:nvPr/>
        </p:nvSpPr>
        <p:spPr bwMode="auto">
          <a:xfrm>
            <a:off x="10139363" y="2735262"/>
            <a:ext cx="1758950" cy="3413126"/>
          </a:xfrm>
          <a:custGeom>
            <a:avLst/>
            <a:gdLst>
              <a:gd name="T0" fmla="*/ 544 w 580"/>
              <a:gd name="T1" fmla="*/ 379 h 1159"/>
              <a:gd name="T2" fmla="*/ 544 w 580"/>
              <a:gd name="T3" fmla="*/ 379 h 1159"/>
              <a:gd name="T4" fmla="*/ 463 w 580"/>
              <a:gd name="T5" fmla="*/ 230 h 1159"/>
              <a:gd name="T6" fmla="*/ 334 w 580"/>
              <a:gd name="T7" fmla="*/ 105 h 1159"/>
              <a:gd name="T8" fmla="*/ 176 w 580"/>
              <a:gd name="T9" fmla="*/ 27 h 1159"/>
              <a:gd name="T10" fmla="*/ 0 w 580"/>
              <a:gd name="T11" fmla="*/ 0 h 1159"/>
              <a:gd name="T12" fmla="*/ 0 w 580"/>
              <a:gd name="T13" fmla="*/ 123 h 1159"/>
              <a:gd name="T14" fmla="*/ 139 w 580"/>
              <a:gd name="T15" fmla="*/ 144 h 1159"/>
              <a:gd name="T16" fmla="*/ 263 w 580"/>
              <a:gd name="T17" fmla="*/ 206 h 1159"/>
              <a:gd name="T18" fmla="*/ 364 w 580"/>
              <a:gd name="T19" fmla="*/ 305 h 1159"/>
              <a:gd name="T20" fmla="*/ 428 w 580"/>
              <a:gd name="T21" fmla="*/ 421 h 1159"/>
              <a:gd name="T22" fmla="*/ 456 w 580"/>
              <a:gd name="T23" fmla="*/ 580 h 1159"/>
              <a:gd name="T24" fmla="*/ 456 w 580"/>
              <a:gd name="T25" fmla="*/ 580 h 1159"/>
              <a:gd name="T26" fmla="*/ 434 w 580"/>
              <a:gd name="T27" fmla="*/ 720 h 1159"/>
              <a:gd name="T28" fmla="*/ 360 w 580"/>
              <a:gd name="T29" fmla="*/ 860 h 1159"/>
              <a:gd name="T30" fmla="*/ 359 w 580"/>
              <a:gd name="T31" fmla="*/ 860 h 1159"/>
              <a:gd name="T32" fmla="*/ 267 w 580"/>
              <a:gd name="T33" fmla="*/ 948 h 1159"/>
              <a:gd name="T34" fmla="*/ 135 w 580"/>
              <a:gd name="T35" fmla="*/ 1014 h 1159"/>
              <a:gd name="T36" fmla="*/ 0 w 580"/>
              <a:gd name="T37" fmla="*/ 1035 h 1159"/>
              <a:gd name="T38" fmla="*/ 0 w 580"/>
              <a:gd name="T39" fmla="*/ 1159 h 1159"/>
              <a:gd name="T40" fmla="*/ 172 w 580"/>
              <a:gd name="T41" fmla="*/ 1133 h 1159"/>
              <a:gd name="T42" fmla="*/ 339 w 580"/>
              <a:gd name="T43" fmla="*/ 1048 h 1159"/>
              <a:gd name="T44" fmla="*/ 456 w 580"/>
              <a:gd name="T45" fmla="*/ 937 h 1159"/>
              <a:gd name="T46" fmla="*/ 456 w 580"/>
              <a:gd name="T47" fmla="*/ 937 h 1159"/>
              <a:gd name="T48" fmla="*/ 552 w 580"/>
              <a:gd name="T49" fmla="*/ 759 h 1159"/>
              <a:gd name="T50" fmla="*/ 580 w 580"/>
              <a:gd name="T51" fmla="*/ 580 h 1159"/>
              <a:gd name="T52" fmla="*/ 544 w 580"/>
              <a:gd name="T53" fmla="*/ 379 h 1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80" h="1159">
                <a:moveTo>
                  <a:pt x="544" y="379"/>
                </a:moveTo>
                <a:lnTo>
                  <a:pt x="544" y="379"/>
                </a:lnTo>
                <a:cubicBezTo>
                  <a:pt x="524" y="325"/>
                  <a:pt x="497" y="275"/>
                  <a:pt x="463" y="230"/>
                </a:cubicBezTo>
                <a:cubicBezTo>
                  <a:pt x="427" y="182"/>
                  <a:pt x="383" y="140"/>
                  <a:pt x="334" y="105"/>
                </a:cubicBezTo>
                <a:cubicBezTo>
                  <a:pt x="286" y="71"/>
                  <a:pt x="233" y="45"/>
                  <a:pt x="176" y="27"/>
                </a:cubicBezTo>
                <a:cubicBezTo>
                  <a:pt x="121" y="9"/>
                  <a:pt x="61" y="0"/>
                  <a:pt x="0" y="0"/>
                </a:cubicBezTo>
                <a:lnTo>
                  <a:pt x="0" y="123"/>
                </a:lnTo>
                <a:cubicBezTo>
                  <a:pt x="48" y="123"/>
                  <a:pt x="95" y="130"/>
                  <a:pt x="139" y="144"/>
                </a:cubicBezTo>
                <a:cubicBezTo>
                  <a:pt x="184" y="159"/>
                  <a:pt x="225" y="180"/>
                  <a:pt x="263" y="206"/>
                </a:cubicBezTo>
                <a:cubicBezTo>
                  <a:pt x="301" y="234"/>
                  <a:pt x="336" y="267"/>
                  <a:pt x="364" y="305"/>
                </a:cubicBezTo>
                <a:cubicBezTo>
                  <a:pt x="391" y="340"/>
                  <a:pt x="413" y="379"/>
                  <a:pt x="428" y="421"/>
                </a:cubicBezTo>
                <a:cubicBezTo>
                  <a:pt x="446" y="471"/>
                  <a:pt x="456" y="524"/>
                  <a:pt x="456" y="580"/>
                </a:cubicBezTo>
                <a:lnTo>
                  <a:pt x="456" y="580"/>
                </a:lnTo>
                <a:cubicBezTo>
                  <a:pt x="456" y="629"/>
                  <a:pt x="449" y="676"/>
                  <a:pt x="434" y="720"/>
                </a:cubicBezTo>
                <a:cubicBezTo>
                  <a:pt x="418" y="772"/>
                  <a:pt x="392" y="819"/>
                  <a:pt x="360" y="860"/>
                </a:cubicBezTo>
                <a:lnTo>
                  <a:pt x="359" y="860"/>
                </a:lnTo>
                <a:cubicBezTo>
                  <a:pt x="333" y="893"/>
                  <a:pt x="302" y="923"/>
                  <a:pt x="267" y="948"/>
                </a:cubicBezTo>
                <a:cubicBezTo>
                  <a:pt x="227" y="977"/>
                  <a:pt x="183" y="1000"/>
                  <a:pt x="135" y="1014"/>
                </a:cubicBezTo>
                <a:cubicBezTo>
                  <a:pt x="92" y="1028"/>
                  <a:pt x="47" y="1035"/>
                  <a:pt x="0" y="1035"/>
                </a:cubicBezTo>
                <a:lnTo>
                  <a:pt x="0" y="1159"/>
                </a:lnTo>
                <a:cubicBezTo>
                  <a:pt x="59" y="1159"/>
                  <a:pt x="117" y="1149"/>
                  <a:pt x="172" y="1133"/>
                </a:cubicBezTo>
                <a:cubicBezTo>
                  <a:pt x="233" y="1114"/>
                  <a:pt x="289" y="1085"/>
                  <a:pt x="339" y="1048"/>
                </a:cubicBezTo>
                <a:cubicBezTo>
                  <a:pt x="383" y="1017"/>
                  <a:pt x="422" y="979"/>
                  <a:pt x="456" y="937"/>
                </a:cubicBezTo>
                <a:lnTo>
                  <a:pt x="456" y="937"/>
                </a:lnTo>
                <a:cubicBezTo>
                  <a:pt x="498" y="884"/>
                  <a:pt x="531" y="824"/>
                  <a:pt x="552" y="759"/>
                </a:cubicBezTo>
                <a:cubicBezTo>
                  <a:pt x="570" y="702"/>
                  <a:pt x="580" y="642"/>
                  <a:pt x="580" y="580"/>
                </a:cubicBezTo>
                <a:cubicBezTo>
                  <a:pt x="580" y="509"/>
                  <a:pt x="567" y="441"/>
                  <a:pt x="544" y="379"/>
                </a:cubicBezTo>
                <a:close/>
              </a:path>
            </a:pathLst>
          </a:custGeom>
          <a:solidFill>
            <a:srgbClr val="F2754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4187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23294F3-7685-AE4A-A93C-08DDDC9B71D7}"/>
              </a:ext>
            </a:extLst>
          </p:cNvPr>
          <p:cNvSpPr txBox="1"/>
          <p:nvPr/>
        </p:nvSpPr>
        <p:spPr>
          <a:xfrm>
            <a:off x="252060" y="146744"/>
            <a:ext cx="13195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kern="1000" spc="200" dirty="0">
                <a:solidFill>
                  <a:srgbClr val="2D2A26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MATRIZ DE MARCA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58AD35-FE40-C346-A8BA-1EB005ACFB4E}"/>
              </a:ext>
            </a:extLst>
          </p:cNvPr>
          <p:cNvSpPr txBox="1"/>
          <p:nvPr/>
        </p:nvSpPr>
        <p:spPr>
          <a:xfrm>
            <a:off x="9868539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solidFill>
                  <a:srgbClr val="68696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9429C04C-0BFF-ED40-88CD-0220E8B45D25}"/>
              </a:ext>
            </a:extLst>
          </p:cNvPr>
          <p:cNvCxnSpPr>
            <a:cxnSpLocks/>
          </p:cNvCxnSpPr>
          <p:nvPr/>
        </p:nvCxnSpPr>
        <p:spPr>
          <a:xfrm flipV="1">
            <a:off x="5789906" y="1479692"/>
            <a:ext cx="0" cy="4311014"/>
          </a:xfrm>
          <a:prstGeom prst="straightConnector1">
            <a:avLst/>
          </a:prstGeom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24C8A67-C35A-C04D-AD1C-BDCD1441231C}"/>
              </a:ext>
            </a:extLst>
          </p:cNvPr>
          <p:cNvCxnSpPr>
            <a:cxnSpLocks/>
          </p:cNvCxnSpPr>
          <p:nvPr/>
        </p:nvCxnSpPr>
        <p:spPr>
          <a:xfrm>
            <a:off x="881079" y="3475787"/>
            <a:ext cx="10187315" cy="0"/>
          </a:xfrm>
          <a:prstGeom prst="straightConnector1">
            <a:avLst/>
          </a:prstGeom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71A2B057-2DFA-9541-88F1-E5517AA5F941}"/>
              </a:ext>
            </a:extLst>
          </p:cNvPr>
          <p:cNvCxnSpPr>
            <a:cxnSpLocks/>
          </p:cNvCxnSpPr>
          <p:nvPr/>
        </p:nvCxnSpPr>
        <p:spPr>
          <a:xfrm>
            <a:off x="595908" y="4244595"/>
            <a:ext cx="0" cy="173541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4F6D5D58-5D10-224E-898A-F937B542B2FC}"/>
              </a:ext>
            </a:extLst>
          </p:cNvPr>
          <p:cNvCxnSpPr>
            <a:cxnSpLocks/>
          </p:cNvCxnSpPr>
          <p:nvPr/>
        </p:nvCxnSpPr>
        <p:spPr>
          <a:xfrm flipH="1">
            <a:off x="656405" y="5980013"/>
            <a:ext cx="440105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CA37F342-828E-614D-A4AB-C5E61E45640C}"/>
              </a:ext>
            </a:extLst>
          </p:cNvPr>
          <p:cNvCxnSpPr>
            <a:cxnSpLocks/>
          </p:cNvCxnSpPr>
          <p:nvPr/>
        </p:nvCxnSpPr>
        <p:spPr>
          <a:xfrm flipV="1">
            <a:off x="588484" y="1604113"/>
            <a:ext cx="0" cy="1178710"/>
          </a:xfrm>
          <a:prstGeom prst="straightConnector1">
            <a:avLst/>
          </a:prstGeom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CuadroTexto 39">
            <a:extLst>
              <a:ext uri="{FF2B5EF4-FFF2-40B4-BE49-F238E27FC236}">
                <a16:creationId xmlns:a16="http://schemas.microsoft.com/office/drawing/2014/main" id="{3BBA7B9B-4E66-4D4A-9885-AD03E90E7D7A}"/>
              </a:ext>
            </a:extLst>
          </p:cNvPr>
          <p:cNvSpPr txBox="1"/>
          <p:nvPr/>
        </p:nvSpPr>
        <p:spPr>
          <a:xfrm rot="16200000">
            <a:off x="-81115" y="3299182"/>
            <a:ext cx="13540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050" b="1" spc="300" dirty="0">
                <a:solidFill>
                  <a:srgbClr val="F27547"/>
                </a:solidFill>
                <a:latin typeface="Corbel" panose="020B0503020204020204" pitchFamily="34" charset="0"/>
                <a:cs typeface="Meta Serif OT Light" panose="02010504050101020102" pitchFamily="2" charset="77"/>
              </a:rPr>
              <a:t>POTENCIAL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3D9807A-14D6-7B46-970A-8999E4E642AD}"/>
              </a:ext>
            </a:extLst>
          </p:cNvPr>
          <p:cNvSpPr txBox="1"/>
          <p:nvPr/>
        </p:nvSpPr>
        <p:spPr>
          <a:xfrm>
            <a:off x="881079" y="1632900"/>
            <a:ext cx="1233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spc="200" dirty="0">
                <a:latin typeface="Georgia" panose="02040502050405020303" pitchFamily="18" charset="0"/>
                <a:cs typeface="Meta Serif OT Light" panose="02010504050101020102" pitchFamily="2" charset="77"/>
              </a:rPr>
              <a:t>INVEST</a:t>
            </a:r>
            <a:endParaRPr lang="es-CL" spc="200" dirty="0">
              <a:latin typeface="Georgia" panose="02040502050405020303" pitchFamily="18" charset="0"/>
              <a:cs typeface="Meta Serif OT Light" panose="02010504050101020102" pitchFamily="2" charset="77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9368D25-4A4B-E34E-8B01-5A4A869DCEE0}"/>
              </a:ext>
            </a:extLst>
          </p:cNvPr>
          <p:cNvSpPr txBox="1"/>
          <p:nvPr/>
        </p:nvSpPr>
        <p:spPr>
          <a:xfrm>
            <a:off x="858437" y="2332559"/>
            <a:ext cx="51121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>
                <a:solidFill>
                  <a:srgbClr val="524F4B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· Apuestas críticas para crecimiento futuro.</a:t>
            </a:r>
          </a:p>
          <a:p>
            <a:r>
              <a:rPr lang="es-CL" sz="1050" dirty="0">
                <a:solidFill>
                  <a:srgbClr val="524F4B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· Creciendo en valor e incrementando participación  significativamente más rápido.</a:t>
            </a:r>
          </a:p>
          <a:p>
            <a:endParaRPr lang="es-CL" sz="900" dirty="0">
              <a:solidFill>
                <a:srgbClr val="524F4B"/>
              </a:solidFill>
              <a:latin typeface="Meta Serif OT Book" panose="02010604050101020102" pitchFamily="2" charset="77"/>
              <a:cs typeface="Meta Serif OT Book" panose="02010604050101020102" pitchFamily="2" charset="77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FB23FE7-06E5-4E41-83E0-2AF6C6C35DE4}"/>
              </a:ext>
            </a:extLst>
          </p:cNvPr>
          <p:cNvSpPr txBox="1"/>
          <p:nvPr/>
        </p:nvSpPr>
        <p:spPr>
          <a:xfrm>
            <a:off x="871458" y="2027987"/>
            <a:ext cx="2458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b="1" spc="200" dirty="0">
                <a:solidFill>
                  <a:srgbClr val="F27547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OBJETIVO ESTRATÉGICO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2E2BD64D-82D1-A740-B521-6D40A8063C88}"/>
              </a:ext>
            </a:extLst>
          </p:cNvPr>
          <p:cNvSpPr txBox="1"/>
          <p:nvPr/>
        </p:nvSpPr>
        <p:spPr>
          <a:xfrm>
            <a:off x="252060" y="1309377"/>
            <a:ext cx="687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b="1" spc="300" dirty="0">
                <a:solidFill>
                  <a:srgbClr val="524F4B"/>
                </a:solidFill>
                <a:latin typeface="Corbel" panose="020B0503020204020204" pitchFamily="34" charset="0"/>
                <a:cs typeface="Meta Serif OT Light" panose="02010504050101020102" pitchFamily="2" charset="77"/>
              </a:rPr>
              <a:t>ALTO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D2B3DE1A-8B04-8F4A-8C16-37E6D8B90368}"/>
              </a:ext>
            </a:extLst>
          </p:cNvPr>
          <p:cNvSpPr txBox="1"/>
          <p:nvPr/>
        </p:nvSpPr>
        <p:spPr>
          <a:xfrm>
            <a:off x="252060" y="6041158"/>
            <a:ext cx="687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b="1" spc="300" dirty="0">
                <a:solidFill>
                  <a:srgbClr val="524F4B"/>
                </a:solidFill>
                <a:latin typeface="Corbel" panose="020B0503020204020204" pitchFamily="34" charset="0"/>
                <a:cs typeface="Meta Serif OT Light" panose="02010504050101020102" pitchFamily="2" charset="77"/>
              </a:rPr>
              <a:t>BAJO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94E28342-ECCB-1B4F-9442-4A65230F6BB6}"/>
              </a:ext>
            </a:extLst>
          </p:cNvPr>
          <p:cNvSpPr txBox="1"/>
          <p:nvPr/>
        </p:nvSpPr>
        <p:spPr>
          <a:xfrm>
            <a:off x="864478" y="2866886"/>
            <a:ext cx="2458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b="1" spc="200" dirty="0">
                <a:solidFill>
                  <a:srgbClr val="F27547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LÓGICA DE INVERSIÓN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92EA36A4-AE68-8449-9242-61DE1A3CBB9B}"/>
              </a:ext>
            </a:extLst>
          </p:cNvPr>
          <p:cNvSpPr txBox="1"/>
          <p:nvPr/>
        </p:nvSpPr>
        <p:spPr>
          <a:xfrm>
            <a:off x="5122160" y="5856624"/>
            <a:ext cx="13540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050" b="1" spc="300" dirty="0">
                <a:solidFill>
                  <a:srgbClr val="F27547"/>
                </a:solidFill>
                <a:latin typeface="Corbel" panose="020B0503020204020204" pitchFamily="34" charset="0"/>
                <a:cs typeface="Meta Serif OT Light" panose="02010504050101020102" pitchFamily="2" charset="77"/>
              </a:rPr>
              <a:t>RELEVANCIA</a:t>
            </a:r>
          </a:p>
        </p:txBody>
      </p:sp>
      <p:cxnSp>
        <p:nvCxnSpPr>
          <p:cNvPr id="87" name="Conector recto de flecha 86">
            <a:extLst>
              <a:ext uri="{FF2B5EF4-FFF2-40B4-BE49-F238E27FC236}">
                <a16:creationId xmlns:a16="http://schemas.microsoft.com/office/drawing/2014/main" id="{FDCB628E-2C1C-A54B-BC23-ECC483C60B4E}"/>
              </a:ext>
            </a:extLst>
          </p:cNvPr>
          <p:cNvCxnSpPr>
            <a:cxnSpLocks/>
          </p:cNvCxnSpPr>
          <p:nvPr/>
        </p:nvCxnSpPr>
        <p:spPr>
          <a:xfrm>
            <a:off x="6476210" y="5980013"/>
            <a:ext cx="4431229" cy="0"/>
          </a:xfrm>
          <a:prstGeom prst="straightConnector1">
            <a:avLst/>
          </a:prstGeom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9" name="CuadroTexto 88">
            <a:extLst>
              <a:ext uri="{FF2B5EF4-FFF2-40B4-BE49-F238E27FC236}">
                <a16:creationId xmlns:a16="http://schemas.microsoft.com/office/drawing/2014/main" id="{FEA8B595-DCCB-7F40-81F6-E5B6F141F2C0}"/>
              </a:ext>
            </a:extLst>
          </p:cNvPr>
          <p:cNvSpPr txBox="1"/>
          <p:nvPr/>
        </p:nvSpPr>
        <p:spPr>
          <a:xfrm>
            <a:off x="10907439" y="5856624"/>
            <a:ext cx="687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050" b="1" spc="300" dirty="0">
                <a:solidFill>
                  <a:srgbClr val="524F4B"/>
                </a:solidFill>
                <a:latin typeface="Corbel" panose="020B0503020204020204" pitchFamily="34" charset="0"/>
                <a:cs typeface="Meta Serif OT Light" panose="02010504050101020102" pitchFamily="2" charset="77"/>
              </a:rPr>
              <a:t>ALTO</a:t>
            </a: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7449559D-7533-F34B-9FEE-E6A6E4897C6C}"/>
              </a:ext>
            </a:extLst>
          </p:cNvPr>
          <p:cNvSpPr txBox="1"/>
          <p:nvPr/>
        </p:nvSpPr>
        <p:spPr>
          <a:xfrm>
            <a:off x="881079" y="3830977"/>
            <a:ext cx="1233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spc="200" dirty="0">
                <a:latin typeface="Georgia" panose="02040502050405020303" pitchFamily="18" charset="0"/>
                <a:cs typeface="Meta Serif OT Light" panose="02010504050101020102" pitchFamily="2" charset="77"/>
              </a:rPr>
              <a:t>WATCH</a:t>
            </a:r>
            <a:endParaRPr lang="es-CL" spc="200" dirty="0">
              <a:latin typeface="Georgia" panose="02040502050405020303" pitchFamily="18" charset="0"/>
              <a:cs typeface="Meta Serif OT Light" panose="02010504050101020102" pitchFamily="2" charset="77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434FDF8C-8862-BE45-B9C3-A89A5B6D3E15}"/>
              </a:ext>
            </a:extLst>
          </p:cNvPr>
          <p:cNvSpPr txBox="1"/>
          <p:nvPr/>
        </p:nvSpPr>
        <p:spPr>
          <a:xfrm>
            <a:off x="865417" y="4516676"/>
            <a:ext cx="4200909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>
                <a:solidFill>
                  <a:srgbClr val="524F4B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· Menor prioridad relativa.</a:t>
            </a:r>
          </a:p>
          <a:p>
            <a:r>
              <a:rPr lang="es-CL" sz="1050" dirty="0">
                <a:solidFill>
                  <a:srgbClr val="524F4B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· Impulsando mejora de rentabilidad y monitoreando alternativas para  </a:t>
            </a:r>
          </a:p>
          <a:p>
            <a:r>
              <a:rPr lang="es-CL" sz="1050" dirty="0">
                <a:solidFill>
                  <a:srgbClr val="524F4B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  cambiar trayectoria de marca.</a:t>
            </a:r>
          </a:p>
          <a:p>
            <a:endParaRPr lang="es-CL" sz="1000" dirty="0">
              <a:solidFill>
                <a:srgbClr val="524F4B"/>
              </a:solidFill>
              <a:latin typeface="Meta Serif OT Book" panose="02010604050101020102" pitchFamily="2" charset="77"/>
              <a:cs typeface="Meta Serif OT Book" panose="02010604050101020102" pitchFamily="2" charset="77"/>
            </a:endParaRPr>
          </a:p>
          <a:p>
            <a:endParaRPr lang="es-CL" sz="1000" dirty="0">
              <a:solidFill>
                <a:srgbClr val="524F4B"/>
              </a:solidFill>
              <a:latin typeface="Meta Serif OT Book" panose="02010604050101020102" pitchFamily="2" charset="77"/>
              <a:cs typeface="Meta Serif OT Book" panose="02010604050101020102" pitchFamily="2" charset="77"/>
            </a:endParaRPr>
          </a:p>
          <a:p>
            <a:endParaRPr lang="es-CL" sz="900" dirty="0">
              <a:solidFill>
                <a:srgbClr val="524F4B"/>
              </a:solidFill>
              <a:latin typeface="Meta Serif OT Book" panose="02010604050101020102" pitchFamily="2" charset="77"/>
              <a:cs typeface="Meta Serif OT Book" panose="02010604050101020102" pitchFamily="2" charset="77"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775D48E2-7BF0-1F40-AAC3-95F7D00E1F85}"/>
              </a:ext>
            </a:extLst>
          </p:cNvPr>
          <p:cNvSpPr txBox="1"/>
          <p:nvPr/>
        </p:nvSpPr>
        <p:spPr>
          <a:xfrm>
            <a:off x="871458" y="4226064"/>
            <a:ext cx="2458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b="1" spc="200" dirty="0">
                <a:solidFill>
                  <a:srgbClr val="F27547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OBJETIVO ESTRATÉGICO</a:t>
            </a: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72784DEE-2AD8-2A4F-834A-0FC98922C631}"/>
              </a:ext>
            </a:extLst>
          </p:cNvPr>
          <p:cNvSpPr txBox="1"/>
          <p:nvPr/>
        </p:nvSpPr>
        <p:spPr>
          <a:xfrm>
            <a:off x="864557" y="5152912"/>
            <a:ext cx="223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b="1" spc="200" dirty="0">
                <a:solidFill>
                  <a:srgbClr val="F27547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LÓGICA DE INVERSIÓN</a:t>
            </a:r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2595D27A-68E9-BA41-83C6-66F41CF0B7F6}"/>
              </a:ext>
            </a:extLst>
          </p:cNvPr>
          <p:cNvSpPr txBox="1"/>
          <p:nvPr/>
        </p:nvSpPr>
        <p:spPr>
          <a:xfrm>
            <a:off x="867419" y="5456596"/>
            <a:ext cx="39362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>
                <a:solidFill>
                  <a:srgbClr val="524F4B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· </a:t>
            </a:r>
            <a:r>
              <a:rPr lang="es-CL" sz="1050" dirty="0">
                <a:solidFill>
                  <a:srgbClr val="524F4B"/>
                </a:solidFill>
                <a:latin typeface="Corbel" panose="020B0503020204020204" pitchFamily="34" charset="0"/>
                <a:cs typeface="Meta Serif OT Medium" panose="02010604050101020102" pitchFamily="2" charset="77"/>
              </a:rPr>
              <a:t>Inversión mínima a nula.</a:t>
            </a:r>
            <a:endParaRPr lang="es-CL" sz="1050" dirty="0">
              <a:solidFill>
                <a:srgbClr val="524F4B"/>
              </a:solidFill>
              <a:latin typeface="Meta Serif OT Book" panose="02010604050101020102" pitchFamily="2" charset="77"/>
              <a:cs typeface="Meta Serif OT Book" panose="02010604050101020102" pitchFamily="2" charset="77"/>
            </a:endParaRP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ED344493-D47B-E94E-9E47-20376AC04A3C}"/>
              </a:ext>
            </a:extLst>
          </p:cNvPr>
          <p:cNvSpPr txBox="1"/>
          <p:nvPr/>
        </p:nvSpPr>
        <p:spPr>
          <a:xfrm>
            <a:off x="6393397" y="1632900"/>
            <a:ext cx="1868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spc="200" dirty="0">
                <a:latin typeface="Georgia" panose="02040502050405020303" pitchFamily="18" charset="0"/>
                <a:cs typeface="Meta Serif OT Light" panose="02010504050101020102" pitchFamily="2" charset="77"/>
              </a:rPr>
              <a:t>PRINCIPAL</a:t>
            </a:r>
            <a:endParaRPr lang="es-CL" spc="200" dirty="0">
              <a:latin typeface="Georgia" panose="02040502050405020303" pitchFamily="18" charset="0"/>
              <a:cs typeface="Meta Serif OT Light" panose="02010504050101020102" pitchFamily="2" charset="77"/>
            </a:endParaRP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031D1038-5652-7F4F-A0FC-5C721FD6C040}"/>
              </a:ext>
            </a:extLst>
          </p:cNvPr>
          <p:cNvSpPr txBox="1"/>
          <p:nvPr/>
        </p:nvSpPr>
        <p:spPr>
          <a:xfrm>
            <a:off x="6415992" y="2332559"/>
            <a:ext cx="4606442" cy="787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>
                <a:solidFill>
                  <a:srgbClr val="524F4B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· Clave hoy / fuerte crecimiento mañana.</a:t>
            </a:r>
          </a:p>
          <a:p>
            <a:r>
              <a:rPr lang="es-CL" sz="1050" dirty="0">
                <a:solidFill>
                  <a:srgbClr val="524F4B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· Creciendo en valor e incrementado participación comparado a categoría de</a:t>
            </a:r>
          </a:p>
          <a:p>
            <a:r>
              <a:rPr lang="es-CL" sz="1050" dirty="0">
                <a:solidFill>
                  <a:srgbClr val="524F4B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   referencia en el mercado.</a:t>
            </a:r>
          </a:p>
          <a:p>
            <a:pPr>
              <a:lnSpc>
                <a:spcPts val="800"/>
              </a:lnSpc>
            </a:pPr>
            <a:endParaRPr lang="es-CL" sz="900" dirty="0">
              <a:solidFill>
                <a:srgbClr val="524F4B"/>
              </a:solidFill>
              <a:latin typeface="Corbel" panose="020B0503020204020204" pitchFamily="34" charset="0"/>
              <a:cs typeface="Meta Serif OT Book" panose="02010604050101020102" pitchFamily="2" charset="77"/>
            </a:endParaRPr>
          </a:p>
          <a:p>
            <a:endParaRPr lang="es-CL" sz="700" dirty="0">
              <a:solidFill>
                <a:srgbClr val="524F4B"/>
              </a:solidFill>
              <a:latin typeface="Meta Serif OT Book" panose="02010604050101020102" pitchFamily="2" charset="77"/>
              <a:cs typeface="Meta Serif OT Book" panose="02010604050101020102" pitchFamily="2" charset="77"/>
            </a:endParaRP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A016A398-7F78-1D41-847F-9F8EC54A4292}"/>
              </a:ext>
            </a:extLst>
          </p:cNvPr>
          <p:cNvSpPr txBox="1"/>
          <p:nvPr/>
        </p:nvSpPr>
        <p:spPr>
          <a:xfrm>
            <a:off x="6411697" y="2021007"/>
            <a:ext cx="2458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b="1" spc="200" dirty="0">
                <a:solidFill>
                  <a:srgbClr val="F27547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OBJETIVO ESTRATÉGICO</a:t>
            </a:r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041ACD19-07D9-DA4C-9864-ED6BE7085B1C}"/>
              </a:ext>
            </a:extLst>
          </p:cNvPr>
          <p:cNvSpPr txBox="1"/>
          <p:nvPr/>
        </p:nvSpPr>
        <p:spPr>
          <a:xfrm>
            <a:off x="6439617" y="2859394"/>
            <a:ext cx="2458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b="1" spc="200" dirty="0">
                <a:solidFill>
                  <a:srgbClr val="F27547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LÓGICA DE INVERSIÓN</a:t>
            </a:r>
          </a:p>
        </p:txBody>
      </p: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3310792B-5E6A-CC4E-B7E3-24AA57C7DFEF}"/>
              </a:ext>
            </a:extLst>
          </p:cNvPr>
          <p:cNvSpPr txBox="1"/>
          <p:nvPr/>
        </p:nvSpPr>
        <p:spPr>
          <a:xfrm>
            <a:off x="6402547" y="3123759"/>
            <a:ext cx="3936277" cy="284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>
                <a:solidFill>
                  <a:srgbClr val="524F4B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·  Inversión promedio respecto al portfolio de la compañía.</a:t>
            </a:r>
          </a:p>
          <a:p>
            <a:pPr>
              <a:lnSpc>
                <a:spcPts val="0"/>
              </a:lnSpc>
            </a:pPr>
            <a:endParaRPr lang="es-CL" sz="900" dirty="0">
              <a:solidFill>
                <a:srgbClr val="524F4B"/>
              </a:solidFill>
              <a:latin typeface="Corbel" panose="020B0503020204020204" pitchFamily="34" charset="0"/>
              <a:cs typeface="Meta Serif OT Medium" panose="02010604050101020102" pitchFamily="2" charset="77"/>
            </a:endParaRPr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BA63DF44-585C-774D-80F6-59DB743F90F4}"/>
              </a:ext>
            </a:extLst>
          </p:cNvPr>
          <p:cNvSpPr txBox="1"/>
          <p:nvPr/>
        </p:nvSpPr>
        <p:spPr>
          <a:xfrm>
            <a:off x="6393397" y="3830977"/>
            <a:ext cx="1233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spc="200" dirty="0">
                <a:latin typeface="Georgia" panose="02040502050405020303" pitchFamily="18" charset="0"/>
                <a:cs typeface="Meta Serif OT Light" panose="02010504050101020102" pitchFamily="2" charset="77"/>
              </a:rPr>
              <a:t>PROTECT</a:t>
            </a: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53F43531-E176-C642-96AA-A0333E059B14}"/>
              </a:ext>
            </a:extLst>
          </p:cNvPr>
          <p:cNvSpPr txBox="1"/>
          <p:nvPr/>
        </p:nvSpPr>
        <p:spPr>
          <a:xfrm>
            <a:off x="6418676" y="4521739"/>
            <a:ext cx="4529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>
                <a:solidFill>
                  <a:srgbClr val="524F4B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· Mejorando rentabilidad y al mismo tiempo manteniendo participación de </a:t>
            </a:r>
          </a:p>
          <a:p>
            <a:r>
              <a:rPr lang="es-CL" sz="1050" dirty="0">
                <a:solidFill>
                  <a:srgbClr val="524F4B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 mercado v/s categoría de referencia.</a:t>
            </a:r>
          </a:p>
          <a:p>
            <a:endParaRPr lang="es-CL" sz="800" dirty="0">
              <a:solidFill>
                <a:srgbClr val="524F4B"/>
              </a:solidFill>
              <a:latin typeface="Meta Serif OT Book" panose="02010604050101020102" pitchFamily="2" charset="77"/>
              <a:cs typeface="Meta Serif OT Book" panose="02010604050101020102" pitchFamily="2" charset="77"/>
            </a:endParaRPr>
          </a:p>
          <a:p>
            <a:endParaRPr lang="es-CL" sz="800" dirty="0">
              <a:solidFill>
                <a:srgbClr val="524F4B"/>
              </a:solidFill>
              <a:latin typeface="Meta Serif OT Book" panose="02010604050101020102" pitchFamily="2" charset="77"/>
              <a:cs typeface="Meta Serif OT Book" panose="02010604050101020102" pitchFamily="2" charset="77"/>
            </a:endParaRPr>
          </a:p>
          <a:p>
            <a:endParaRPr lang="es-CL" sz="700" dirty="0">
              <a:solidFill>
                <a:srgbClr val="524F4B"/>
              </a:solidFill>
              <a:latin typeface="Meta Serif OT Book" panose="02010604050101020102" pitchFamily="2" charset="77"/>
              <a:cs typeface="Meta Serif OT Book" panose="02010604050101020102" pitchFamily="2" charset="77"/>
            </a:endParaRP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4C3AF065-1CED-CA45-8474-9F2675D3C81A}"/>
              </a:ext>
            </a:extLst>
          </p:cNvPr>
          <p:cNvSpPr txBox="1"/>
          <p:nvPr/>
        </p:nvSpPr>
        <p:spPr>
          <a:xfrm>
            <a:off x="6418676" y="4222611"/>
            <a:ext cx="2458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b="1" spc="200" dirty="0">
                <a:solidFill>
                  <a:srgbClr val="F27547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OBJETIVO ESTRATÉGICO</a:t>
            </a:r>
          </a:p>
        </p:txBody>
      </p:sp>
      <p:sp>
        <p:nvSpPr>
          <p:cNvPr id="108" name="CuadroTexto 107">
            <a:extLst>
              <a:ext uri="{FF2B5EF4-FFF2-40B4-BE49-F238E27FC236}">
                <a16:creationId xmlns:a16="http://schemas.microsoft.com/office/drawing/2014/main" id="{20981625-38DB-9747-8F88-5C1CBCFBFFF8}"/>
              </a:ext>
            </a:extLst>
          </p:cNvPr>
          <p:cNvSpPr txBox="1"/>
          <p:nvPr/>
        </p:nvSpPr>
        <p:spPr>
          <a:xfrm>
            <a:off x="6411480" y="5152912"/>
            <a:ext cx="2458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b="1" spc="200" dirty="0">
                <a:solidFill>
                  <a:srgbClr val="F27547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LÓGICA DE INVERSIÓN</a:t>
            </a:r>
          </a:p>
        </p:txBody>
      </p:sp>
      <p:sp>
        <p:nvSpPr>
          <p:cNvPr id="109" name="CuadroTexto 108">
            <a:extLst>
              <a:ext uri="{FF2B5EF4-FFF2-40B4-BE49-F238E27FC236}">
                <a16:creationId xmlns:a16="http://schemas.microsoft.com/office/drawing/2014/main" id="{A0E07CC2-BB97-5F42-A483-5D0E7DB6C2A6}"/>
              </a:ext>
            </a:extLst>
          </p:cNvPr>
          <p:cNvSpPr txBox="1"/>
          <p:nvPr/>
        </p:nvSpPr>
        <p:spPr>
          <a:xfrm>
            <a:off x="6411480" y="5446921"/>
            <a:ext cx="39362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>
                <a:solidFill>
                  <a:srgbClr val="524F4B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· Sub-inversión relativa v/s ventas actuales y promedio de portafolio.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C6352E19-77E5-6C4F-8D6F-7A129D5BDD79}"/>
              </a:ext>
            </a:extLst>
          </p:cNvPr>
          <p:cNvSpPr txBox="1"/>
          <p:nvPr/>
        </p:nvSpPr>
        <p:spPr>
          <a:xfrm>
            <a:off x="194760" y="566478"/>
            <a:ext cx="373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spc="300" dirty="0">
                <a:solidFill>
                  <a:srgbClr val="524F4B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MATRIZ DE </a:t>
            </a:r>
            <a:r>
              <a:rPr lang="es-ES" sz="2800" spc="300" dirty="0">
                <a:solidFill>
                  <a:srgbClr val="FF5B35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MARCA</a:t>
            </a: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77DD0E99-257E-9040-86E4-F8A0774A1DDA}"/>
              </a:ext>
            </a:extLst>
          </p:cNvPr>
          <p:cNvSpPr txBox="1"/>
          <p:nvPr/>
        </p:nvSpPr>
        <p:spPr>
          <a:xfrm>
            <a:off x="866963" y="3118681"/>
            <a:ext cx="22966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50" dirty="0">
                <a:solidFill>
                  <a:srgbClr val="524F4B"/>
                </a:solidFill>
                <a:latin typeface="Corbel" panose="020B0503020204020204" pitchFamily="34" charset="0"/>
                <a:cs typeface="Meta Serif OT Book" panose="02010604050101020102" pitchFamily="2" charset="77"/>
              </a:rPr>
              <a:t>· Sobre-inversión relativa v/s ventas actuales y promedio de portafolio.</a:t>
            </a:r>
          </a:p>
        </p:txBody>
      </p:sp>
    </p:spTree>
    <p:extLst>
      <p:ext uri="{BB962C8B-B14F-4D97-AF65-F5344CB8AC3E}">
        <p14:creationId xmlns:p14="http://schemas.microsoft.com/office/powerpoint/2010/main" val="2487612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BB76CF0-D21D-CF4F-047E-5B7221C3A1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5606890"/>
              </p:ext>
            </p:extLst>
          </p:nvPr>
        </p:nvGraphicFramePr>
        <p:xfrm>
          <a:off x="334963" y="2133599"/>
          <a:ext cx="11485562" cy="3673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" name="Título 1">
            <a:extLst>
              <a:ext uri="{FF2B5EF4-FFF2-40B4-BE49-F238E27FC236}">
                <a16:creationId xmlns:a16="http://schemas.microsoft.com/office/drawing/2014/main" id="{C8DBB7E3-E470-F7AB-440F-81C036102393}"/>
              </a:ext>
            </a:extLst>
          </p:cNvPr>
          <p:cNvSpPr txBox="1">
            <a:spLocks/>
          </p:cNvSpPr>
          <p:nvPr/>
        </p:nvSpPr>
        <p:spPr>
          <a:xfrm>
            <a:off x="-3874230" y="-3205599"/>
            <a:ext cx="22872620" cy="736291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24F4B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defTabSz="4876253" hangingPunct="0"/>
            <a:r>
              <a:rPr lang="es-CL" sz="5200" spc="600" dirty="0">
                <a:solidFill>
                  <a:srgbClr val="68696C"/>
                </a:solidFill>
                <a:cs typeface="Arial" panose="020B0604020202020204" pitchFamily="34" charset="0"/>
                <a:sym typeface="Helvetica Neue"/>
              </a:rPr>
              <a:t>VENTA NETA – MIX PRINCIPAL + INVEST</a:t>
            </a:r>
            <a:endParaRPr lang="es-CL" sz="5200" spc="600" dirty="0">
              <a:solidFill>
                <a:srgbClr val="68696C"/>
              </a:solidFill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4800605E-E0C1-9A7C-BA0F-A5695DB1677B}"/>
              </a:ext>
            </a:extLst>
          </p:cNvPr>
          <p:cNvSpPr/>
          <p:nvPr/>
        </p:nvSpPr>
        <p:spPr>
          <a:xfrm>
            <a:off x="18317497" y="0"/>
            <a:ext cx="4247535" cy="3303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>
                <a:solidFill>
                  <a:srgbClr val="68696C"/>
                </a:solidFill>
                <a:latin typeface="Corbel" panose="020B0503020204020204" pitchFamily="34" charset="0"/>
              </a:rPr>
              <a:t>GRÁFICO PONER ARRIBA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D0C24F8-6AEA-45FA-591C-B27F4A9AB789}"/>
              </a:ext>
            </a:extLst>
          </p:cNvPr>
          <p:cNvSpPr txBox="1"/>
          <p:nvPr/>
        </p:nvSpPr>
        <p:spPr>
          <a:xfrm>
            <a:off x="252060" y="146744"/>
            <a:ext cx="344357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kern="1000" spc="200" dirty="0">
                <a:solidFill>
                  <a:srgbClr val="68696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EVOLUCIÓN DE LAS VENTAS DE PRINCIPAL E INVEST 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2A8C1C8-2E67-8A5F-D05E-24AE27EE17AC}"/>
              </a:ext>
            </a:extLst>
          </p:cNvPr>
          <p:cNvSpPr txBox="1"/>
          <p:nvPr/>
        </p:nvSpPr>
        <p:spPr>
          <a:xfrm>
            <a:off x="9868539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solidFill>
                  <a:srgbClr val="68696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434F0E3-B8D0-FD7B-EF29-52FB7182C720}"/>
              </a:ext>
            </a:extLst>
          </p:cNvPr>
          <p:cNvSpPr/>
          <p:nvPr/>
        </p:nvSpPr>
        <p:spPr>
          <a:xfrm>
            <a:off x="1452698" y="3583273"/>
            <a:ext cx="137651" cy="137651"/>
          </a:xfrm>
          <a:prstGeom prst="ellipse">
            <a:avLst/>
          </a:prstGeom>
          <a:solidFill>
            <a:srgbClr val="F27547"/>
          </a:solidFill>
          <a:ln>
            <a:solidFill>
              <a:srgbClr val="F4F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68696C"/>
              </a:solidFill>
              <a:latin typeface="Corbel" panose="020B0503020204020204" pitchFamily="34" charset="0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56F673F7-A768-2825-CBC6-6400A9E77594}"/>
              </a:ext>
            </a:extLst>
          </p:cNvPr>
          <p:cNvSpPr/>
          <p:nvPr/>
        </p:nvSpPr>
        <p:spPr>
          <a:xfrm>
            <a:off x="3643067" y="3515570"/>
            <a:ext cx="137651" cy="137651"/>
          </a:xfrm>
          <a:prstGeom prst="ellipse">
            <a:avLst/>
          </a:prstGeom>
          <a:solidFill>
            <a:srgbClr val="F27547"/>
          </a:solidFill>
          <a:ln>
            <a:solidFill>
              <a:srgbClr val="F4F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68696C"/>
              </a:solidFill>
              <a:latin typeface="Corbel" panose="020B0503020204020204" pitchFamily="34" charset="0"/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F3F04C13-4FAE-19A5-8D7B-A4A69085E81E}"/>
              </a:ext>
            </a:extLst>
          </p:cNvPr>
          <p:cNvSpPr/>
          <p:nvPr/>
        </p:nvSpPr>
        <p:spPr>
          <a:xfrm>
            <a:off x="5789944" y="3400720"/>
            <a:ext cx="137651" cy="137651"/>
          </a:xfrm>
          <a:prstGeom prst="ellipse">
            <a:avLst/>
          </a:prstGeom>
          <a:solidFill>
            <a:srgbClr val="F27547"/>
          </a:solidFill>
          <a:ln>
            <a:solidFill>
              <a:srgbClr val="F4F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68696C"/>
              </a:solidFill>
              <a:latin typeface="Corbel" panose="020B0503020204020204" pitchFamily="34" charset="0"/>
            </a:endParaRP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4E7EAD2F-4B68-A6F7-A55C-5BDEAE9FA235}"/>
              </a:ext>
            </a:extLst>
          </p:cNvPr>
          <p:cNvSpPr/>
          <p:nvPr/>
        </p:nvSpPr>
        <p:spPr>
          <a:xfrm>
            <a:off x="7962472" y="3190153"/>
            <a:ext cx="137651" cy="137651"/>
          </a:xfrm>
          <a:prstGeom prst="ellipse">
            <a:avLst/>
          </a:prstGeom>
          <a:solidFill>
            <a:srgbClr val="F27547"/>
          </a:solidFill>
          <a:ln>
            <a:solidFill>
              <a:srgbClr val="F4F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68696C"/>
              </a:solidFill>
              <a:latin typeface="Corbel" panose="020B0503020204020204" pitchFamily="34" charset="0"/>
            </a:endParaRP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AF0C6AA2-2FA7-6C93-F7E6-C40668A2843F}"/>
              </a:ext>
            </a:extLst>
          </p:cNvPr>
          <p:cNvSpPr/>
          <p:nvPr/>
        </p:nvSpPr>
        <p:spPr>
          <a:xfrm>
            <a:off x="10139170" y="3052502"/>
            <a:ext cx="137651" cy="137651"/>
          </a:xfrm>
          <a:prstGeom prst="ellipse">
            <a:avLst/>
          </a:prstGeom>
          <a:solidFill>
            <a:srgbClr val="F27547"/>
          </a:solidFill>
          <a:ln>
            <a:solidFill>
              <a:srgbClr val="F4F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68696C"/>
              </a:solidFill>
              <a:latin typeface="Corbel" panose="020B0503020204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1F9E279-F443-FB69-2E66-8F3168123999}"/>
              </a:ext>
            </a:extLst>
          </p:cNvPr>
          <p:cNvCxnSpPr>
            <a:cxnSpLocks/>
          </p:cNvCxnSpPr>
          <p:nvPr/>
        </p:nvCxnSpPr>
        <p:spPr>
          <a:xfrm flipV="1">
            <a:off x="1515741" y="3570129"/>
            <a:ext cx="2202636" cy="68826"/>
          </a:xfrm>
          <a:prstGeom prst="line">
            <a:avLst/>
          </a:prstGeom>
          <a:ln w="25400">
            <a:solidFill>
              <a:srgbClr val="F27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9EE4EFA0-09AA-D403-CACD-B8CB18A03CBE}"/>
              </a:ext>
            </a:extLst>
          </p:cNvPr>
          <p:cNvCxnSpPr>
            <a:cxnSpLocks/>
          </p:cNvCxnSpPr>
          <p:nvPr/>
        </p:nvCxnSpPr>
        <p:spPr>
          <a:xfrm flipV="1">
            <a:off x="3718377" y="3456402"/>
            <a:ext cx="2140392" cy="118509"/>
          </a:xfrm>
          <a:prstGeom prst="line">
            <a:avLst/>
          </a:prstGeom>
          <a:ln w="25400">
            <a:solidFill>
              <a:srgbClr val="F27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657758D4-2A2A-546B-9D55-89014FC8CDC1}"/>
              </a:ext>
            </a:extLst>
          </p:cNvPr>
          <p:cNvCxnSpPr>
            <a:cxnSpLocks/>
          </p:cNvCxnSpPr>
          <p:nvPr/>
        </p:nvCxnSpPr>
        <p:spPr>
          <a:xfrm flipV="1">
            <a:off x="5861945" y="3262884"/>
            <a:ext cx="2169352" cy="197526"/>
          </a:xfrm>
          <a:prstGeom prst="line">
            <a:avLst/>
          </a:prstGeom>
          <a:ln w="25400">
            <a:solidFill>
              <a:srgbClr val="F27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17D04EAE-FEE7-017F-9D91-3D94DEFD1ED8}"/>
              </a:ext>
            </a:extLst>
          </p:cNvPr>
          <p:cNvCxnSpPr>
            <a:cxnSpLocks/>
          </p:cNvCxnSpPr>
          <p:nvPr/>
        </p:nvCxnSpPr>
        <p:spPr>
          <a:xfrm flipV="1">
            <a:off x="8047299" y="3107309"/>
            <a:ext cx="2160136" cy="151406"/>
          </a:xfrm>
          <a:prstGeom prst="line">
            <a:avLst/>
          </a:prstGeom>
          <a:ln w="25400">
            <a:solidFill>
              <a:srgbClr val="F27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55F94F79-EA3C-3340-835E-FADF7676A241}"/>
              </a:ext>
            </a:extLst>
          </p:cNvPr>
          <p:cNvSpPr txBox="1">
            <a:spLocks/>
          </p:cNvSpPr>
          <p:nvPr/>
        </p:nvSpPr>
        <p:spPr>
          <a:xfrm>
            <a:off x="240804" y="780541"/>
            <a:ext cx="11098280" cy="4796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24F4B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defTabSz="914320">
              <a:lnSpc>
                <a:spcPts val="2500"/>
              </a:lnSpc>
              <a:defRPr/>
            </a:pPr>
            <a:r>
              <a:rPr lang="es-CL" sz="2400" spc="300" dirty="0">
                <a:solidFill>
                  <a:srgbClr val="2D2A25"/>
                </a:solidFill>
                <a:ea typeface="+mn-ea"/>
                <a:cs typeface="Arial" panose="020B0604020202020204" pitchFamily="34" charset="0"/>
              </a:rPr>
              <a:t>EVOLUCIÓN DE LAS VENTAS DE PRINCIPAL E INVEST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09068AC7-68C5-224C-A409-CF487A41F94E}"/>
              </a:ext>
            </a:extLst>
          </p:cNvPr>
          <p:cNvSpPr txBox="1">
            <a:spLocks/>
          </p:cNvSpPr>
          <p:nvPr/>
        </p:nvSpPr>
        <p:spPr>
          <a:xfrm>
            <a:off x="252060" y="962948"/>
            <a:ext cx="11098280" cy="4796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24F4B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defTabSz="914320">
              <a:lnSpc>
                <a:spcPts val="2500"/>
              </a:lnSpc>
              <a:defRPr/>
            </a:pPr>
            <a:r>
              <a:rPr lang="es-CL" sz="800" dirty="0">
                <a:solidFill>
                  <a:srgbClr val="2D2A25"/>
                </a:solidFill>
                <a:ea typeface="+mn-ea"/>
                <a:cs typeface="Arial" panose="020B0604020202020204" pitchFamily="34" charset="0"/>
              </a:rPr>
              <a:t>EN PORCENTAJE</a:t>
            </a:r>
          </a:p>
        </p:txBody>
      </p:sp>
    </p:spTree>
    <p:extLst>
      <p:ext uri="{BB962C8B-B14F-4D97-AF65-F5344CB8AC3E}">
        <p14:creationId xmlns:p14="http://schemas.microsoft.com/office/powerpoint/2010/main" val="1269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ángulo redondeado 60">
            <a:extLst>
              <a:ext uri="{FF2B5EF4-FFF2-40B4-BE49-F238E27FC236}">
                <a16:creationId xmlns:a16="http://schemas.microsoft.com/office/drawing/2014/main" id="{8BF6BDE7-189F-D245-A6FF-86320D2B5219}"/>
              </a:ext>
            </a:extLst>
          </p:cNvPr>
          <p:cNvSpPr/>
          <p:nvPr/>
        </p:nvSpPr>
        <p:spPr>
          <a:xfrm>
            <a:off x="630450" y="1862081"/>
            <a:ext cx="3397540" cy="1687510"/>
          </a:xfrm>
          <a:prstGeom prst="roundRect">
            <a:avLst/>
          </a:prstGeom>
          <a:solidFill>
            <a:srgbClr val="F2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EB5FDB1E-BA00-0549-9BDE-89E0DB050C2C}"/>
              </a:ext>
            </a:extLst>
          </p:cNvPr>
          <p:cNvSpPr/>
          <p:nvPr/>
        </p:nvSpPr>
        <p:spPr>
          <a:xfrm>
            <a:off x="1266679" y="2107244"/>
            <a:ext cx="208306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050" b="1" spc="100" dirty="0">
                <a:solidFill>
                  <a:schemeClr val="bg1"/>
                </a:solidFill>
                <a:latin typeface="Corbel" panose="020B0503020204020204" pitchFamily="34" charset="0"/>
              </a:rPr>
              <a:t>VENTAS CONSOLIDADAS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10BBEED6-6CC9-8C42-9358-9650DC130FCA}"/>
              </a:ext>
            </a:extLst>
          </p:cNvPr>
          <p:cNvSpPr/>
          <p:nvPr/>
        </p:nvSpPr>
        <p:spPr>
          <a:xfrm>
            <a:off x="3153731" y="4003397"/>
            <a:ext cx="3397540" cy="1687510"/>
          </a:xfrm>
          <a:prstGeom prst="roundRect">
            <a:avLst/>
          </a:prstGeom>
          <a:solidFill>
            <a:srgbClr val="F2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5F87F8E-E6C9-F349-99CA-5E384A53CCAB}"/>
              </a:ext>
            </a:extLst>
          </p:cNvPr>
          <p:cNvSpPr txBox="1"/>
          <p:nvPr/>
        </p:nvSpPr>
        <p:spPr>
          <a:xfrm>
            <a:off x="252060" y="146744"/>
            <a:ext cx="13099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kern="1000" spc="200" dirty="0">
                <a:solidFill>
                  <a:srgbClr val="68696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RESULTADOS 2021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2BFF73A-D4F6-4C42-B064-BBAC42657776}"/>
              </a:ext>
            </a:extLst>
          </p:cNvPr>
          <p:cNvSpPr txBox="1"/>
          <p:nvPr/>
        </p:nvSpPr>
        <p:spPr>
          <a:xfrm>
            <a:off x="9868539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solidFill>
                  <a:srgbClr val="68696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6A4C181E-B5F6-0E41-952A-DD2F6051A207}"/>
              </a:ext>
            </a:extLst>
          </p:cNvPr>
          <p:cNvSpPr txBox="1">
            <a:spLocks/>
          </p:cNvSpPr>
          <p:nvPr/>
        </p:nvSpPr>
        <p:spPr>
          <a:xfrm>
            <a:off x="240804" y="780541"/>
            <a:ext cx="11098280" cy="4796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24F4B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defTabSz="914320">
              <a:lnSpc>
                <a:spcPts val="2500"/>
              </a:lnSpc>
              <a:defRPr/>
            </a:pPr>
            <a:r>
              <a:rPr lang="es-CL" sz="2400" spc="300" dirty="0">
                <a:ea typeface="+mn-ea"/>
                <a:cs typeface="Arial" panose="020B0604020202020204" pitchFamily="34" charset="0"/>
              </a:rPr>
              <a:t>RESULTADOS</a:t>
            </a:r>
            <a:r>
              <a:rPr lang="es-CL" sz="2400" spc="300" dirty="0">
                <a:solidFill>
                  <a:srgbClr val="2D2A25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s-CL" sz="2400" b="1" spc="300" dirty="0">
                <a:solidFill>
                  <a:srgbClr val="F27547"/>
                </a:solidFill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A41DE52-55A9-8D42-BD38-3DF5213C3569}"/>
              </a:ext>
            </a:extLst>
          </p:cNvPr>
          <p:cNvSpPr txBox="1"/>
          <p:nvPr/>
        </p:nvSpPr>
        <p:spPr>
          <a:xfrm>
            <a:off x="1047618" y="2123970"/>
            <a:ext cx="23262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6000" b="1" dirty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+8</a:t>
            </a:r>
            <a:r>
              <a:rPr lang="es-CL" sz="6000" dirty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</a:t>
            </a:r>
            <a:r>
              <a:rPr lang="es-CL" sz="6000" b="1" dirty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8%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2E38E3DB-6520-A543-9F91-45928B3F00BA}"/>
              </a:ext>
            </a:extLst>
          </p:cNvPr>
          <p:cNvSpPr/>
          <p:nvPr/>
        </p:nvSpPr>
        <p:spPr>
          <a:xfrm>
            <a:off x="930241" y="3065802"/>
            <a:ext cx="268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Corbel" panose="020B0503020204020204" pitchFamily="34" charset="0"/>
              </a:rPr>
              <a:t>Ch $836.713 </a:t>
            </a:r>
            <a:r>
              <a:rPr lang="es-CL" dirty="0">
                <a:solidFill>
                  <a:srgbClr val="524F4B"/>
                </a:solidFill>
                <a:latin typeface="Corbel" panose="020B0503020204020204" pitchFamily="34" charset="0"/>
              </a:rPr>
              <a:t>millones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242B40C1-D073-C240-9D3C-6224E37648A4}"/>
              </a:ext>
            </a:extLst>
          </p:cNvPr>
          <p:cNvSpPr/>
          <p:nvPr/>
        </p:nvSpPr>
        <p:spPr>
          <a:xfrm>
            <a:off x="473999" y="1474406"/>
            <a:ext cx="860306" cy="860306"/>
          </a:xfrm>
          <a:prstGeom prst="ellipse">
            <a:avLst/>
          </a:prstGeom>
          <a:solidFill>
            <a:srgbClr val="F2754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AEE8C34-1408-BD4F-9854-1F15E15D28E3}"/>
              </a:ext>
            </a:extLst>
          </p:cNvPr>
          <p:cNvSpPr txBox="1"/>
          <p:nvPr/>
        </p:nvSpPr>
        <p:spPr>
          <a:xfrm>
            <a:off x="526627" y="1635048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b="1" dirty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Ch</a:t>
            </a:r>
            <a:r>
              <a:rPr lang="es-CL" sz="2800" dirty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$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08F624F0-4E50-C244-944A-ECAE36C40A97}"/>
              </a:ext>
            </a:extLst>
          </p:cNvPr>
          <p:cNvSpPr txBox="1"/>
          <p:nvPr/>
        </p:nvSpPr>
        <p:spPr>
          <a:xfrm>
            <a:off x="3595475" y="4342793"/>
            <a:ext cx="2409634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5500" b="1" dirty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+12</a:t>
            </a:r>
            <a:r>
              <a:rPr lang="es-CL" sz="5500" dirty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</a:t>
            </a:r>
            <a:r>
              <a:rPr lang="es-CL" sz="5500" b="1" dirty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7%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B5324D45-7158-7E48-922B-527D8643EC57}"/>
              </a:ext>
            </a:extLst>
          </p:cNvPr>
          <p:cNvSpPr/>
          <p:nvPr/>
        </p:nvSpPr>
        <p:spPr>
          <a:xfrm>
            <a:off x="3489401" y="5181306"/>
            <a:ext cx="268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Corbel" panose="020B0503020204020204" pitchFamily="34" charset="0"/>
              </a:rPr>
              <a:t>US$ 1.097 </a:t>
            </a:r>
            <a:r>
              <a:rPr lang="es-CL" dirty="0">
                <a:solidFill>
                  <a:srgbClr val="524F4B"/>
                </a:solidFill>
                <a:latin typeface="Corbel" panose="020B0503020204020204" pitchFamily="34" charset="0"/>
              </a:rPr>
              <a:t>millones</a:t>
            </a:r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A4F932C5-CE77-AE49-93A9-2C80175DEB6E}"/>
              </a:ext>
            </a:extLst>
          </p:cNvPr>
          <p:cNvSpPr/>
          <p:nvPr/>
        </p:nvSpPr>
        <p:spPr>
          <a:xfrm>
            <a:off x="3021673" y="3625409"/>
            <a:ext cx="860306" cy="860306"/>
          </a:xfrm>
          <a:prstGeom prst="ellipse">
            <a:avLst/>
          </a:prstGeom>
          <a:solidFill>
            <a:srgbClr val="F2754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556F4739-8550-BF4B-A290-7EA4098E2BBA}"/>
              </a:ext>
            </a:extLst>
          </p:cNvPr>
          <p:cNvSpPr txBox="1"/>
          <p:nvPr/>
        </p:nvSpPr>
        <p:spPr>
          <a:xfrm>
            <a:off x="3052661" y="3786051"/>
            <a:ext cx="827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b="1" dirty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US</a:t>
            </a:r>
            <a:r>
              <a:rPr lang="es-CL" sz="2800" dirty="0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$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046D82E2-B5D4-1B49-A95A-C5F1EE1A6EE8}"/>
              </a:ext>
            </a:extLst>
          </p:cNvPr>
          <p:cNvSpPr/>
          <p:nvPr/>
        </p:nvSpPr>
        <p:spPr>
          <a:xfrm>
            <a:off x="3789960" y="4248560"/>
            <a:ext cx="208306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050" b="1" spc="100" dirty="0">
                <a:solidFill>
                  <a:schemeClr val="bg1"/>
                </a:solidFill>
                <a:latin typeface="Corbel" panose="020B0503020204020204" pitchFamily="34" charset="0"/>
              </a:rPr>
              <a:t>VENTAS CONSOLIDADAS</a:t>
            </a:r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A7183AC4-5342-B84C-8B9E-D527771A671F}"/>
              </a:ext>
            </a:extLst>
          </p:cNvPr>
          <p:cNvCxnSpPr>
            <a:cxnSpLocks/>
          </p:cNvCxnSpPr>
          <p:nvPr/>
        </p:nvCxnSpPr>
        <p:spPr>
          <a:xfrm>
            <a:off x="7032625" y="1052513"/>
            <a:ext cx="0" cy="4716462"/>
          </a:xfrm>
          <a:prstGeom prst="line">
            <a:avLst/>
          </a:prstGeom>
          <a:ln w="25400">
            <a:solidFill>
              <a:srgbClr val="FF70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ángulo 63">
            <a:extLst>
              <a:ext uri="{FF2B5EF4-FFF2-40B4-BE49-F238E27FC236}">
                <a16:creationId xmlns:a16="http://schemas.microsoft.com/office/drawing/2014/main" id="{FB22030C-3825-5A4F-96E3-A31A18E5C78F}"/>
              </a:ext>
            </a:extLst>
          </p:cNvPr>
          <p:cNvSpPr/>
          <p:nvPr/>
        </p:nvSpPr>
        <p:spPr>
          <a:xfrm>
            <a:off x="7674256" y="1081518"/>
            <a:ext cx="3937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spc="100" dirty="0">
                <a:solidFill>
                  <a:srgbClr val="F27547"/>
                </a:solidFill>
                <a:latin typeface="Corbel" panose="020B0503020204020204" pitchFamily="34" charset="0"/>
              </a:rPr>
              <a:t>MIX EN VALOR MARCAS</a:t>
            </a:r>
          </a:p>
          <a:p>
            <a:pPr algn="ctr"/>
            <a:r>
              <a:rPr lang="es-CL" sz="1200" b="1" spc="100" dirty="0">
                <a:solidFill>
                  <a:srgbClr val="F27547"/>
                </a:solidFill>
                <a:latin typeface="Corbel" panose="020B0503020204020204" pitchFamily="34" charset="0"/>
              </a:rPr>
              <a:t>PRINCIPAL &amp; INVEST</a:t>
            </a:r>
          </a:p>
        </p:txBody>
      </p:sp>
      <p:sp>
        <p:nvSpPr>
          <p:cNvPr id="66" name="Rectángulo redondeado 65">
            <a:extLst>
              <a:ext uri="{FF2B5EF4-FFF2-40B4-BE49-F238E27FC236}">
                <a16:creationId xmlns:a16="http://schemas.microsoft.com/office/drawing/2014/main" id="{B9674E75-8128-354A-89AC-DC10C11EFC32}"/>
              </a:ext>
            </a:extLst>
          </p:cNvPr>
          <p:cNvSpPr/>
          <p:nvPr/>
        </p:nvSpPr>
        <p:spPr>
          <a:xfrm>
            <a:off x="8039694" y="1708559"/>
            <a:ext cx="3001107" cy="1305202"/>
          </a:xfrm>
          <a:prstGeom prst="roundRect">
            <a:avLst/>
          </a:prstGeom>
          <a:noFill/>
          <a:ln w="38100">
            <a:solidFill>
              <a:srgbClr val="FF7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7BF0693E-9612-2D44-86EA-9CACC2DCAF99}"/>
              </a:ext>
            </a:extLst>
          </p:cNvPr>
          <p:cNvSpPr txBox="1"/>
          <p:nvPr/>
        </p:nvSpPr>
        <p:spPr>
          <a:xfrm>
            <a:off x="8488518" y="1706604"/>
            <a:ext cx="2103461" cy="9387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CL" sz="5500" b="1" dirty="0">
                <a:solidFill>
                  <a:srgbClr val="FF7049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49</a:t>
            </a:r>
            <a:r>
              <a:rPr lang="es-CL" sz="5500" dirty="0">
                <a:solidFill>
                  <a:srgbClr val="FF7049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</a:t>
            </a:r>
            <a:r>
              <a:rPr lang="es-CL" sz="5500" b="1" dirty="0">
                <a:solidFill>
                  <a:srgbClr val="FF7049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2%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CCFB5FEA-E746-504E-905C-B76F89DD2E8A}"/>
              </a:ext>
            </a:extLst>
          </p:cNvPr>
          <p:cNvSpPr/>
          <p:nvPr/>
        </p:nvSpPr>
        <p:spPr>
          <a:xfrm>
            <a:off x="9560808" y="2495111"/>
            <a:ext cx="134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rgbClr val="524F4B"/>
                </a:solidFill>
                <a:latin typeface="Corbel" panose="020B0503020204020204" pitchFamily="34" charset="0"/>
              </a:rPr>
              <a:t>+330 pb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19896F8-F9E6-AA4A-94DC-47F95E0FB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261" y="963514"/>
            <a:ext cx="493201" cy="593383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F08CB6F4-7316-1A48-A3F1-818D59E4E5EC}"/>
              </a:ext>
            </a:extLst>
          </p:cNvPr>
          <p:cNvSpPr txBox="1"/>
          <p:nvPr/>
        </p:nvSpPr>
        <p:spPr>
          <a:xfrm>
            <a:off x="8304798" y="3549591"/>
            <a:ext cx="238558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5500" dirty="0">
                <a:solidFill>
                  <a:srgbClr val="524F4B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+10,6%</a:t>
            </a:r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4BC1E78B-9C59-2942-A93C-495283734FDD}"/>
              </a:ext>
            </a:extLst>
          </p:cNvPr>
          <p:cNvSpPr/>
          <p:nvPr/>
        </p:nvSpPr>
        <p:spPr>
          <a:xfrm>
            <a:off x="8185822" y="3410744"/>
            <a:ext cx="263398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050" b="1" spc="100" dirty="0">
                <a:solidFill>
                  <a:srgbClr val="F27547"/>
                </a:solidFill>
                <a:latin typeface="Corbel" panose="020B0503020204020204" pitchFamily="34" charset="0"/>
              </a:rPr>
              <a:t>VOLUMEN PRINCIPAL &amp; INVEST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6B1B8926-19A4-3942-993C-71B7CB719F7B}"/>
              </a:ext>
            </a:extLst>
          </p:cNvPr>
          <p:cNvSpPr txBox="1"/>
          <p:nvPr/>
        </p:nvSpPr>
        <p:spPr>
          <a:xfrm>
            <a:off x="8323232" y="4892254"/>
            <a:ext cx="234872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5500" dirty="0">
                <a:solidFill>
                  <a:srgbClr val="524F4B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+16,7%</a:t>
            </a:r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04914790-6163-7243-948A-95BE4C1C9A56}"/>
              </a:ext>
            </a:extLst>
          </p:cNvPr>
          <p:cNvSpPr/>
          <p:nvPr/>
        </p:nvSpPr>
        <p:spPr>
          <a:xfrm>
            <a:off x="8185822" y="4753407"/>
            <a:ext cx="263398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050" b="1" spc="100" dirty="0">
                <a:solidFill>
                  <a:srgbClr val="F27547"/>
                </a:solidFill>
                <a:latin typeface="Corbel" panose="020B0503020204020204" pitchFamily="34" charset="0"/>
              </a:rPr>
              <a:t>VALOR  PRINCIPAL &amp; INVEST</a:t>
            </a:r>
          </a:p>
        </p:txBody>
      </p:sp>
    </p:spTree>
    <p:extLst>
      <p:ext uri="{BB962C8B-B14F-4D97-AF65-F5344CB8AC3E}">
        <p14:creationId xmlns:p14="http://schemas.microsoft.com/office/powerpoint/2010/main" val="1189848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4708781-1413-1345-A8A3-B80C43F3F4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53"/>
          <a:stretch/>
        </p:blipFill>
        <p:spPr>
          <a:xfrm>
            <a:off x="334963" y="-225166"/>
            <a:ext cx="10947941" cy="678629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4BEBB81-B658-F54A-B441-5700E1E0E3AC}"/>
              </a:ext>
            </a:extLst>
          </p:cNvPr>
          <p:cNvSpPr txBox="1"/>
          <p:nvPr/>
        </p:nvSpPr>
        <p:spPr>
          <a:xfrm>
            <a:off x="201402" y="781470"/>
            <a:ext cx="4939365" cy="41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  <a:spcBef>
                <a:spcPct val="0"/>
              </a:spcBef>
              <a:defRPr/>
            </a:pPr>
            <a:r>
              <a:rPr lang="es-ES" sz="2400" spc="3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PRESENCIA INTERNACIONAL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DD9066A-A471-D646-BAE1-19C24CE9319C}"/>
              </a:ext>
            </a:extLst>
          </p:cNvPr>
          <p:cNvSpPr txBox="1"/>
          <p:nvPr/>
        </p:nvSpPr>
        <p:spPr>
          <a:xfrm>
            <a:off x="252060" y="146744"/>
            <a:ext cx="194957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b="1" kern="1000" spc="200" dirty="0">
                <a:solidFill>
                  <a:srgbClr val="41403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PRESENCIA INTERNACIONAL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C31D041-4A88-F441-AC65-7D330E9E2CDD}"/>
              </a:ext>
            </a:extLst>
          </p:cNvPr>
          <p:cNvSpPr txBox="1"/>
          <p:nvPr/>
        </p:nvSpPr>
        <p:spPr>
          <a:xfrm>
            <a:off x="9868539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</p:spTree>
    <p:extLst>
      <p:ext uri="{BB962C8B-B14F-4D97-AF65-F5344CB8AC3E}">
        <p14:creationId xmlns:p14="http://schemas.microsoft.com/office/powerpoint/2010/main" val="3542601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5">
            <a:extLst>
              <a:ext uri="{FF2B5EF4-FFF2-40B4-BE49-F238E27FC236}">
                <a16:creationId xmlns:a16="http://schemas.microsoft.com/office/drawing/2014/main" id="{BC04D306-5633-734C-9D17-8EF3C67552A2}"/>
              </a:ext>
            </a:extLst>
          </p:cNvPr>
          <p:cNvSpPr txBox="1">
            <a:spLocks/>
          </p:cNvSpPr>
          <p:nvPr/>
        </p:nvSpPr>
        <p:spPr>
          <a:xfrm>
            <a:off x="252060" y="419694"/>
            <a:ext cx="10472056" cy="112573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 Regular" panose="02020603050405020304" pitchFamily="18" charset="0"/>
                <a:ea typeface="+mj-ea"/>
                <a:cs typeface="+mj-cs"/>
              </a:defRPr>
            </a:lvl1pPr>
          </a:lstStyle>
          <a:p>
            <a:pPr defTabSz="914320">
              <a:lnSpc>
                <a:spcPts val="2500"/>
              </a:lnSpc>
              <a:defRPr/>
            </a:pPr>
            <a:r>
              <a:rPr lang="es-ES" sz="2400" spc="300" dirty="0">
                <a:solidFill>
                  <a:srgbClr val="2D2A25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APERTURA DE VENTAS POR REGIÓN</a:t>
            </a:r>
          </a:p>
        </p:txBody>
      </p:sp>
      <p:sp>
        <p:nvSpPr>
          <p:cNvPr id="45" name="1 Marcador de contenido">
            <a:extLst>
              <a:ext uri="{FF2B5EF4-FFF2-40B4-BE49-F238E27FC236}">
                <a16:creationId xmlns:a16="http://schemas.microsoft.com/office/drawing/2014/main" id="{6A59C825-EC53-9541-9F9D-8B244D3B301F}"/>
              </a:ext>
            </a:extLst>
          </p:cNvPr>
          <p:cNvSpPr txBox="1">
            <a:spLocks/>
          </p:cNvSpPr>
          <p:nvPr/>
        </p:nvSpPr>
        <p:spPr>
          <a:xfrm>
            <a:off x="252060" y="1261545"/>
            <a:ext cx="2996356" cy="237005"/>
          </a:xfrm>
          <a:prstGeom prst="rect">
            <a:avLst/>
          </a:prstGeom>
          <a:noFill/>
        </p:spPr>
        <p:txBody>
          <a:bodyPr vert="horz" lIns="60956" tIns="30478" rIns="60956" bIns="3047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04773">
              <a:lnSpc>
                <a:spcPct val="110000"/>
              </a:lnSpc>
              <a:buNone/>
              <a:defRPr/>
            </a:pPr>
            <a:r>
              <a:rPr lang="es-CL" sz="1600" i="1" dirty="0">
                <a:solidFill>
                  <a:srgbClr val="42403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(VALOR)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BAA1E1-6A6C-6B47-95F5-6F175480AB71}"/>
              </a:ext>
            </a:extLst>
          </p:cNvPr>
          <p:cNvSpPr txBox="1"/>
          <p:nvPr/>
        </p:nvSpPr>
        <p:spPr>
          <a:xfrm>
            <a:off x="252060" y="146744"/>
            <a:ext cx="14959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b="1" kern="1000" spc="200" dirty="0">
                <a:solidFill>
                  <a:srgbClr val="41403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VENTAS POR REGIÓN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4ECEA0-3A8F-A445-B123-8B60EF8019F0}"/>
              </a:ext>
            </a:extLst>
          </p:cNvPr>
          <p:cNvSpPr txBox="1"/>
          <p:nvPr/>
        </p:nvSpPr>
        <p:spPr>
          <a:xfrm>
            <a:off x="9868539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6929D0B-F4EA-6344-AE59-1317B8554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91" y="918123"/>
            <a:ext cx="10221426" cy="574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43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5">
            <a:extLst>
              <a:ext uri="{FF2B5EF4-FFF2-40B4-BE49-F238E27FC236}">
                <a16:creationId xmlns:a16="http://schemas.microsoft.com/office/drawing/2014/main" id="{BC04D306-5633-734C-9D17-8EF3C67552A2}"/>
              </a:ext>
            </a:extLst>
          </p:cNvPr>
          <p:cNvSpPr txBox="1">
            <a:spLocks/>
          </p:cNvSpPr>
          <p:nvPr/>
        </p:nvSpPr>
        <p:spPr>
          <a:xfrm>
            <a:off x="982999" y="1826698"/>
            <a:ext cx="10472056" cy="1369002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 Regular" panose="02020603050405020304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s-ES" sz="280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A22A228-4E94-554F-AF19-77961DA7FEB3}"/>
              </a:ext>
            </a:extLst>
          </p:cNvPr>
          <p:cNvSpPr txBox="1"/>
          <p:nvPr/>
        </p:nvSpPr>
        <p:spPr>
          <a:xfrm>
            <a:off x="252060" y="146744"/>
            <a:ext cx="208582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b="1" kern="1000" spc="200" dirty="0">
                <a:solidFill>
                  <a:srgbClr val="41403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RESULTADOS CATEGORÍA 2021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3E72874-ED0D-4045-AEEA-EA30AC185180}"/>
              </a:ext>
            </a:extLst>
          </p:cNvPr>
          <p:cNvSpPr/>
          <p:nvPr/>
        </p:nvSpPr>
        <p:spPr>
          <a:xfrm>
            <a:off x="252060" y="726136"/>
            <a:ext cx="5843937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s-ES" sz="2400" b="1" spc="600" dirty="0">
                <a:solidFill>
                  <a:srgbClr val="F27547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PRINCIPAL: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FB3FE22-66C2-224F-8CC3-97D0C58F3E30}"/>
              </a:ext>
            </a:extLst>
          </p:cNvPr>
          <p:cNvSpPr/>
          <p:nvPr/>
        </p:nvSpPr>
        <p:spPr>
          <a:xfrm>
            <a:off x="237697" y="1036537"/>
            <a:ext cx="5843937" cy="41293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pPr>
              <a:lnSpc>
                <a:spcPts val="2500"/>
              </a:lnSpc>
              <a:spcBef>
                <a:spcPct val="0"/>
              </a:spcBef>
            </a:pPr>
            <a:r>
              <a:rPr lang="es-ES" sz="2400" spc="3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CASILLERO DEL DIABLO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06106A5-1FBD-4A43-A51A-909C9556D347}"/>
              </a:ext>
            </a:extLst>
          </p:cNvPr>
          <p:cNvGrpSpPr/>
          <p:nvPr/>
        </p:nvGrpSpPr>
        <p:grpSpPr>
          <a:xfrm>
            <a:off x="3621607" y="1355801"/>
            <a:ext cx="8318333" cy="4952924"/>
            <a:chOff x="2911321" y="873279"/>
            <a:chExt cx="9128719" cy="5435446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5E7BA5E5-775B-6D40-AE12-EE3CF7CD6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403" t="-1619" r="-609"/>
            <a:stretch/>
          </p:blipFill>
          <p:spPr>
            <a:xfrm>
              <a:off x="6606333" y="1389120"/>
              <a:ext cx="1595216" cy="4919605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F7D6EED0-14B1-5B46-A5F0-9E49D0069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014" t="-1670" r="-1297"/>
            <a:stretch/>
          </p:blipFill>
          <p:spPr>
            <a:xfrm>
              <a:off x="8208801" y="1203258"/>
              <a:ext cx="2068882" cy="5092766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089647AD-81AE-C640-BBB4-D065CA4B0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3678" y="1248987"/>
              <a:ext cx="1986801" cy="5059738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A249E62-79CE-5F45-A045-56BEEC104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1321" y="873279"/>
              <a:ext cx="1851435" cy="5435446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D3B57E2-4357-0C41-B207-C58D8C21A5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47455" y="1146454"/>
              <a:ext cx="2092585" cy="5162271"/>
            </a:xfrm>
            <a:prstGeom prst="rect">
              <a:avLst/>
            </a:prstGeom>
          </p:spPr>
        </p:pic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9FD90F56-A973-344C-A334-374DDCF72E2B}"/>
              </a:ext>
            </a:extLst>
          </p:cNvPr>
          <p:cNvSpPr/>
          <p:nvPr/>
        </p:nvSpPr>
        <p:spPr>
          <a:xfrm>
            <a:off x="626724" y="2082164"/>
            <a:ext cx="3305741" cy="3305741"/>
          </a:xfrm>
          <a:prstGeom prst="ellipse">
            <a:avLst/>
          </a:prstGeom>
          <a:solidFill>
            <a:srgbClr val="414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41403C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06DFE51-569E-B746-BB75-6ADD69807AC0}"/>
              </a:ext>
            </a:extLst>
          </p:cNvPr>
          <p:cNvSpPr txBox="1"/>
          <p:nvPr/>
        </p:nvSpPr>
        <p:spPr>
          <a:xfrm>
            <a:off x="869854" y="2969842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+8</a:t>
            </a:r>
            <a:r>
              <a:rPr lang="es-ES" sz="60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,</a:t>
            </a:r>
            <a:r>
              <a:rPr lang="es-ES" sz="6000" b="1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7%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6275B2C-C453-C14F-A634-D904AFF3A719}"/>
              </a:ext>
            </a:extLst>
          </p:cNvPr>
          <p:cNvSpPr txBox="1"/>
          <p:nvPr/>
        </p:nvSpPr>
        <p:spPr>
          <a:xfrm>
            <a:off x="1221406" y="4055572"/>
            <a:ext cx="1983420" cy="295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20"/>
              </a:lnSpc>
            </a:pPr>
            <a:r>
              <a:rPr lang="es-ES" sz="1600" spc="300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EN VOLUMEN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B53FACA-C6BA-714D-880A-C18ADEE89071}"/>
              </a:ext>
            </a:extLst>
          </p:cNvPr>
          <p:cNvSpPr txBox="1"/>
          <p:nvPr/>
        </p:nvSpPr>
        <p:spPr>
          <a:xfrm>
            <a:off x="9868539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</p:spTree>
    <p:extLst>
      <p:ext uri="{BB962C8B-B14F-4D97-AF65-F5344CB8AC3E}">
        <p14:creationId xmlns:p14="http://schemas.microsoft.com/office/powerpoint/2010/main" val="2380141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1 Marcador de contenido">
            <a:extLst>
              <a:ext uri="{FF2B5EF4-FFF2-40B4-BE49-F238E27FC236}">
                <a16:creationId xmlns:a16="http://schemas.microsoft.com/office/drawing/2014/main" id="{4FCD37DC-3256-A94C-8128-6CAE85BE2624}"/>
              </a:ext>
            </a:extLst>
          </p:cNvPr>
          <p:cNvSpPr txBox="1">
            <a:spLocks/>
          </p:cNvSpPr>
          <p:nvPr/>
        </p:nvSpPr>
        <p:spPr>
          <a:xfrm>
            <a:off x="701186" y="1782020"/>
            <a:ext cx="2444785" cy="211660"/>
          </a:xfrm>
          <a:prstGeom prst="rect">
            <a:avLst/>
          </a:prstGeom>
          <a:noFill/>
        </p:spPr>
        <p:txBody>
          <a:bodyPr vert="horz" lIns="60956" tIns="30478" rIns="60956" bIns="3047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04773">
              <a:lnSpc>
                <a:spcPct val="110000"/>
              </a:lnSpc>
              <a:buNone/>
              <a:defRPr/>
            </a:pPr>
            <a:r>
              <a:rPr lang="es-CL" sz="1200" b="1" dirty="0">
                <a:solidFill>
                  <a:srgbClr val="42403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2021 </a:t>
            </a:r>
            <a:r>
              <a:rPr lang="es-CL" sz="1200" dirty="0">
                <a:solidFill>
                  <a:srgbClr val="42403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MILES DE CAJAS 9L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82641D5-B513-674B-975C-98C31FD28E64}"/>
              </a:ext>
            </a:extLst>
          </p:cNvPr>
          <p:cNvSpPr/>
          <p:nvPr/>
        </p:nvSpPr>
        <p:spPr>
          <a:xfrm>
            <a:off x="445004" y="1781482"/>
            <a:ext cx="212733" cy="212733"/>
          </a:xfrm>
          <a:prstGeom prst="rect">
            <a:avLst/>
          </a:prstGeom>
          <a:solidFill>
            <a:srgbClr val="2D2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400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7D830DA6-BB0C-2C44-9254-58B277861877}"/>
              </a:ext>
            </a:extLst>
          </p:cNvPr>
          <p:cNvSpPr/>
          <p:nvPr/>
        </p:nvSpPr>
        <p:spPr>
          <a:xfrm>
            <a:off x="432752" y="1486256"/>
            <a:ext cx="212733" cy="212733"/>
          </a:xfrm>
          <a:prstGeom prst="rect">
            <a:avLst/>
          </a:prstGeom>
          <a:solidFill>
            <a:srgbClr val="F2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400"/>
          </a:p>
        </p:txBody>
      </p:sp>
      <p:sp>
        <p:nvSpPr>
          <p:cNvPr id="50" name="1 Marcador de contenido">
            <a:extLst>
              <a:ext uri="{FF2B5EF4-FFF2-40B4-BE49-F238E27FC236}">
                <a16:creationId xmlns:a16="http://schemas.microsoft.com/office/drawing/2014/main" id="{46EBDB59-1753-4A46-84C2-515813E0EA96}"/>
              </a:ext>
            </a:extLst>
          </p:cNvPr>
          <p:cNvSpPr txBox="1">
            <a:spLocks/>
          </p:cNvSpPr>
          <p:nvPr/>
        </p:nvSpPr>
        <p:spPr>
          <a:xfrm>
            <a:off x="687711" y="1486795"/>
            <a:ext cx="2653150" cy="211660"/>
          </a:xfrm>
          <a:prstGeom prst="rect">
            <a:avLst/>
          </a:prstGeom>
          <a:noFill/>
        </p:spPr>
        <p:txBody>
          <a:bodyPr vert="horz" lIns="60956" tIns="30478" rIns="60956" bIns="3047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04773">
              <a:lnSpc>
                <a:spcPct val="110000"/>
              </a:lnSpc>
              <a:buNone/>
              <a:defRPr/>
            </a:pPr>
            <a:r>
              <a:rPr lang="es-CL" sz="1200" b="1" dirty="0">
                <a:solidFill>
                  <a:srgbClr val="42403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2021</a:t>
            </a:r>
            <a:r>
              <a:rPr lang="es-CL" sz="1200" dirty="0">
                <a:solidFill>
                  <a:srgbClr val="42403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CRECIMIENTO EN VOLUMEN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5943547-B65C-EC4E-9B44-B383AA71556E}"/>
              </a:ext>
            </a:extLst>
          </p:cNvPr>
          <p:cNvSpPr txBox="1"/>
          <p:nvPr/>
        </p:nvSpPr>
        <p:spPr>
          <a:xfrm>
            <a:off x="252060" y="146744"/>
            <a:ext cx="208743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b="1" kern="1000" spc="200" dirty="0">
                <a:solidFill>
                  <a:srgbClr val="41403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CRECIMIENTO MARCAS INVEST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D2D1847-16B8-3B43-8163-A44C567A57BF}"/>
              </a:ext>
            </a:extLst>
          </p:cNvPr>
          <p:cNvSpPr/>
          <p:nvPr/>
        </p:nvSpPr>
        <p:spPr>
          <a:xfrm>
            <a:off x="196651" y="749627"/>
            <a:ext cx="8184448" cy="414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3">
              <a:lnSpc>
                <a:spcPts val="2500"/>
              </a:lnSpc>
              <a:spcBef>
                <a:spcPct val="0"/>
              </a:spcBef>
            </a:pPr>
            <a:r>
              <a:rPr lang="es-ES" sz="2400" spc="3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CRECIMIENTO MARCAS INVEST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E123836-838D-FD4D-9700-79D78CD32A2E}"/>
              </a:ext>
            </a:extLst>
          </p:cNvPr>
          <p:cNvSpPr txBox="1"/>
          <p:nvPr/>
        </p:nvSpPr>
        <p:spPr>
          <a:xfrm>
            <a:off x="9868539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50D58B4-994D-9D41-9024-57D622B22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07" y="549073"/>
            <a:ext cx="10752613" cy="604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11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3205822-D313-3244-B80D-4F468FB4C1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760" y="2214473"/>
            <a:ext cx="2593482" cy="25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0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lipse 39">
            <a:extLst>
              <a:ext uri="{FF2B5EF4-FFF2-40B4-BE49-F238E27FC236}">
                <a16:creationId xmlns:a16="http://schemas.microsoft.com/office/drawing/2014/main" id="{BFDFE105-D18F-6FC1-B912-A888A960629A}"/>
              </a:ext>
            </a:extLst>
          </p:cNvPr>
          <p:cNvSpPr/>
          <p:nvPr/>
        </p:nvSpPr>
        <p:spPr>
          <a:xfrm>
            <a:off x="-6575234" y="4985"/>
            <a:ext cx="13706030" cy="13706030"/>
          </a:xfrm>
          <a:prstGeom prst="ellipse">
            <a:avLst/>
          </a:prstGeom>
          <a:noFill/>
          <a:ln w="38100">
            <a:solidFill>
              <a:srgbClr val="F27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17847D3F-E9C1-E197-DD84-C0D18C7AF7D6}"/>
              </a:ext>
            </a:extLst>
          </p:cNvPr>
          <p:cNvSpPr/>
          <p:nvPr/>
        </p:nvSpPr>
        <p:spPr>
          <a:xfrm>
            <a:off x="6163394" y="4688331"/>
            <a:ext cx="1128916" cy="1128916"/>
          </a:xfrm>
          <a:prstGeom prst="ellipse">
            <a:avLst/>
          </a:prstGeom>
          <a:solidFill>
            <a:srgbClr val="F4F4F4"/>
          </a:solidFill>
          <a:ln w="28575">
            <a:solidFill>
              <a:srgbClr val="3F3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72325F-D4A6-1CF7-5A1B-D17A7448C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052" y="4965781"/>
            <a:ext cx="753600" cy="594185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48EDFEF8-3670-8A57-F2A5-FA382E47A7F6}"/>
              </a:ext>
            </a:extLst>
          </p:cNvPr>
          <p:cNvSpPr/>
          <p:nvPr/>
        </p:nvSpPr>
        <p:spPr>
          <a:xfrm>
            <a:off x="3314217" y="483984"/>
            <a:ext cx="1128916" cy="1128916"/>
          </a:xfrm>
          <a:prstGeom prst="ellipse">
            <a:avLst/>
          </a:prstGeom>
          <a:solidFill>
            <a:srgbClr val="F4F4F4"/>
          </a:solidFill>
          <a:ln w="28575">
            <a:solidFill>
              <a:srgbClr val="3F3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82B3EF-73B4-67E7-5E36-5C5DB55E7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757" y="655248"/>
            <a:ext cx="571500" cy="762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472C57D-6993-5B78-1106-706B5E206F06}"/>
              </a:ext>
            </a:extLst>
          </p:cNvPr>
          <p:cNvSpPr txBox="1"/>
          <p:nvPr/>
        </p:nvSpPr>
        <p:spPr>
          <a:xfrm>
            <a:off x="252060" y="146744"/>
            <a:ext cx="11961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b="1" kern="1000" spc="200" dirty="0">
                <a:solidFill>
                  <a:srgbClr val="514F4A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EN UNA MIRADA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CC8A8D7-A0F9-35A4-437F-1EC7A472F391}"/>
              </a:ext>
            </a:extLst>
          </p:cNvPr>
          <p:cNvSpPr txBox="1"/>
          <p:nvPr/>
        </p:nvSpPr>
        <p:spPr>
          <a:xfrm>
            <a:off x="9892602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82C5542-3E55-D119-19F1-48FB3A2FDBF5}"/>
              </a:ext>
            </a:extLst>
          </p:cNvPr>
          <p:cNvSpPr/>
          <p:nvPr/>
        </p:nvSpPr>
        <p:spPr>
          <a:xfrm>
            <a:off x="4782909" y="941712"/>
            <a:ext cx="2923349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Bef>
                <a:spcPts val="900"/>
              </a:spcBef>
            </a:pP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Principal productor de vinos de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Latinoamérica</a:t>
            </a:r>
            <a:r>
              <a:rPr lang="en-US" sz="1500" spc="20" dirty="0">
                <a:latin typeface="Georgia" panose="02040502050405020303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B9A0517-E18F-99D9-2C78-651D67A596F6}"/>
              </a:ext>
            </a:extLst>
          </p:cNvPr>
          <p:cNvSpPr txBox="1"/>
          <p:nvPr/>
        </p:nvSpPr>
        <p:spPr>
          <a:xfrm>
            <a:off x="4782909" y="481149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rgbClr val="F27547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01.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BA70243D-9283-9A30-4C6D-07B554DAFAAB}"/>
              </a:ext>
            </a:extLst>
          </p:cNvPr>
          <p:cNvSpPr/>
          <p:nvPr/>
        </p:nvSpPr>
        <p:spPr>
          <a:xfrm>
            <a:off x="6488208" y="2910245"/>
            <a:ext cx="3820818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Bef>
                <a:spcPts val="900"/>
              </a:spcBef>
            </a:pP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Presente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en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más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de 130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países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, con 13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oficinas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comerciales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y de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distribución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54F6530-3D51-40F2-8677-BBEF6FA2F044}"/>
              </a:ext>
            </a:extLst>
          </p:cNvPr>
          <p:cNvSpPr/>
          <p:nvPr/>
        </p:nvSpPr>
        <p:spPr>
          <a:xfrm>
            <a:off x="7573178" y="4955595"/>
            <a:ext cx="3820818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Bef>
                <a:spcPts val="900"/>
              </a:spcBef>
            </a:pP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Uno de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los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mayores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grupos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vitivinícolas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a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nivel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mundial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con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más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de 12.000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hectáreas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de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viñedos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plantados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en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Chile, Argentina y EEUU.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6E77C41D-94EC-3367-D59F-20669DB582AB}"/>
              </a:ext>
            </a:extLst>
          </p:cNvPr>
          <p:cNvSpPr txBox="1"/>
          <p:nvPr/>
        </p:nvSpPr>
        <p:spPr>
          <a:xfrm>
            <a:off x="6488208" y="2466531"/>
            <a:ext cx="580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rgbClr val="F27547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02.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A5D893BF-4752-5C1B-EBCB-345EA2FB6B3B}"/>
              </a:ext>
            </a:extLst>
          </p:cNvPr>
          <p:cNvSpPr txBox="1"/>
          <p:nvPr/>
        </p:nvSpPr>
        <p:spPr>
          <a:xfrm>
            <a:off x="7573177" y="4432375"/>
            <a:ext cx="577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rgbClr val="F27547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03.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AEB592-D98F-115F-00A7-32CCF84A0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129" y="2532084"/>
            <a:ext cx="1226628" cy="1226628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20A0E21C-CF6E-C4DA-C433-A12272EA3FBA}"/>
              </a:ext>
            </a:extLst>
          </p:cNvPr>
          <p:cNvSpPr/>
          <p:nvPr/>
        </p:nvSpPr>
        <p:spPr>
          <a:xfrm>
            <a:off x="266423" y="5170780"/>
            <a:ext cx="5843937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s-ES" sz="2400" spc="3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VIÑA CONCHA Y TORO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17230A6D-32CC-2698-A23C-993F757F3217}"/>
              </a:ext>
            </a:extLst>
          </p:cNvPr>
          <p:cNvSpPr/>
          <p:nvPr/>
        </p:nvSpPr>
        <p:spPr>
          <a:xfrm>
            <a:off x="252060" y="5481181"/>
            <a:ext cx="5843937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3">
              <a:lnSpc>
                <a:spcPts val="2500"/>
              </a:lnSpc>
            </a:pPr>
            <a:r>
              <a:rPr lang="es-ES" sz="2400" i="1" spc="300" dirty="0">
                <a:solidFill>
                  <a:srgbClr val="F27547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EN UNA MIRADA</a:t>
            </a:r>
          </a:p>
        </p:txBody>
      </p:sp>
    </p:spTree>
    <p:extLst>
      <p:ext uri="{BB962C8B-B14F-4D97-AF65-F5344CB8AC3E}">
        <p14:creationId xmlns:p14="http://schemas.microsoft.com/office/powerpoint/2010/main" val="1427923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lipse 35">
            <a:extLst>
              <a:ext uri="{FF2B5EF4-FFF2-40B4-BE49-F238E27FC236}">
                <a16:creationId xmlns:a16="http://schemas.microsoft.com/office/drawing/2014/main" id="{FBB869CA-BA8F-06D8-3F9B-D4711860206F}"/>
              </a:ext>
            </a:extLst>
          </p:cNvPr>
          <p:cNvSpPr/>
          <p:nvPr/>
        </p:nvSpPr>
        <p:spPr>
          <a:xfrm>
            <a:off x="-6568530" y="-7267873"/>
            <a:ext cx="13706030" cy="13706030"/>
          </a:xfrm>
          <a:prstGeom prst="ellipse">
            <a:avLst/>
          </a:prstGeom>
          <a:noFill/>
          <a:ln w="38100">
            <a:solidFill>
              <a:srgbClr val="F27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EAAE3532-B51B-515B-B944-2AB4D953501A}"/>
              </a:ext>
            </a:extLst>
          </p:cNvPr>
          <p:cNvSpPr/>
          <p:nvPr/>
        </p:nvSpPr>
        <p:spPr>
          <a:xfrm>
            <a:off x="6271177" y="431418"/>
            <a:ext cx="1128916" cy="1128916"/>
          </a:xfrm>
          <a:prstGeom prst="ellipse">
            <a:avLst/>
          </a:prstGeom>
          <a:solidFill>
            <a:srgbClr val="F4F4F4"/>
          </a:solidFill>
          <a:ln w="28575">
            <a:solidFill>
              <a:srgbClr val="3F3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9ED39ECC-3D3E-EC5A-50A9-6B80C2D51AED}"/>
              </a:ext>
            </a:extLst>
          </p:cNvPr>
          <p:cNvSpPr/>
          <p:nvPr/>
        </p:nvSpPr>
        <p:spPr>
          <a:xfrm>
            <a:off x="3284743" y="4688331"/>
            <a:ext cx="1128916" cy="1128916"/>
          </a:xfrm>
          <a:prstGeom prst="ellipse">
            <a:avLst/>
          </a:prstGeom>
          <a:solidFill>
            <a:srgbClr val="F4F4F4"/>
          </a:solidFill>
          <a:ln w="28575">
            <a:solidFill>
              <a:srgbClr val="3F3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72C57D-6993-5B78-1106-706B5E206F06}"/>
              </a:ext>
            </a:extLst>
          </p:cNvPr>
          <p:cNvSpPr txBox="1"/>
          <p:nvPr/>
        </p:nvSpPr>
        <p:spPr>
          <a:xfrm>
            <a:off x="252060" y="146744"/>
            <a:ext cx="11961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b="1" kern="1000" spc="200" dirty="0">
                <a:solidFill>
                  <a:srgbClr val="514F4A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EN UNA MIRADA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49CC5B2F-37F2-E07F-2DD2-F5E345E12381}"/>
              </a:ext>
            </a:extLst>
          </p:cNvPr>
          <p:cNvSpPr/>
          <p:nvPr/>
        </p:nvSpPr>
        <p:spPr>
          <a:xfrm>
            <a:off x="7510515" y="1013093"/>
            <a:ext cx="4148501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Bef>
                <a:spcPts val="900"/>
              </a:spcBef>
            </a:pP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En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2021, sus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marcas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de vinos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finos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obtuvieron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más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de 160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reconocimientos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sobre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los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90 puntos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en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los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medios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especializados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más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relevantes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del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mundo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B7CD67DB-E07A-D69A-4B26-73453F55396D}"/>
              </a:ext>
            </a:extLst>
          </p:cNvPr>
          <p:cNvSpPr/>
          <p:nvPr/>
        </p:nvSpPr>
        <p:spPr>
          <a:xfrm>
            <a:off x="6590501" y="3370646"/>
            <a:ext cx="3666735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Bef>
                <a:spcPts val="900"/>
              </a:spcBef>
            </a:pP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Desde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2021,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el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holding es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parte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de la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comunidad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global de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Empresas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B.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FD6AC0B8-9BC6-904F-34C8-404E4EE5BA90}"/>
              </a:ext>
            </a:extLst>
          </p:cNvPr>
          <p:cNvSpPr/>
          <p:nvPr/>
        </p:nvSpPr>
        <p:spPr>
          <a:xfrm>
            <a:off x="4638878" y="5412660"/>
            <a:ext cx="3666735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Bef>
                <a:spcPts val="900"/>
              </a:spcBef>
            </a:pP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Cuenta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con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más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de 3.200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trabajadores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en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el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mundo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y sus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oficinas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principales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se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encuentran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sz="1500" spc="20" dirty="0" err="1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en</a:t>
            </a:r>
            <a:r>
              <a:rPr lang="en-US" sz="1500" spc="20" dirty="0">
                <a:solidFill>
                  <a:srgbClr val="2D2A2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Santiago, Chile.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10F3FAC9-1BDF-585D-14FD-6C642A67F3A3}"/>
              </a:ext>
            </a:extLst>
          </p:cNvPr>
          <p:cNvSpPr/>
          <p:nvPr/>
        </p:nvSpPr>
        <p:spPr>
          <a:xfrm>
            <a:off x="266423" y="734068"/>
            <a:ext cx="5843937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s-ES" sz="2400" spc="3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VIÑA CONCHA Y TORO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FDAD8AC-44AD-61B6-1F6B-920188D331BC}"/>
              </a:ext>
            </a:extLst>
          </p:cNvPr>
          <p:cNvSpPr/>
          <p:nvPr/>
        </p:nvSpPr>
        <p:spPr>
          <a:xfrm>
            <a:off x="252060" y="1044469"/>
            <a:ext cx="5843937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3">
              <a:lnSpc>
                <a:spcPts val="2500"/>
              </a:lnSpc>
            </a:pPr>
            <a:r>
              <a:rPr lang="es-ES" sz="2400" i="1" spc="300" dirty="0">
                <a:solidFill>
                  <a:srgbClr val="F27547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EN UNA MIRADA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3429A74A-66B4-C716-BB98-3907EC7F9B06}"/>
              </a:ext>
            </a:extLst>
          </p:cNvPr>
          <p:cNvSpPr/>
          <p:nvPr/>
        </p:nvSpPr>
        <p:spPr>
          <a:xfrm>
            <a:off x="5343330" y="2865335"/>
            <a:ext cx="1128916" cy="1128916"/>
          </a:xfrm>
          <a:prstGeom prst="ellipse">
            <a:avLst/>
          </a:prstGeom>
          <a:solidFill>
            <a:srgbClr val="F4F4F4"/>
          </a:solidFill>
          <a:ln w="28575">
            <a:solidFill>
              <a:srgbClr val="3F3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A2ED734C-B8F3-F56A-75AD-A15DC17A8895}"/>
              </a:ext>
            </a:extLst>
          </p:cNvPr>
          <p:cNvSpPr txBox="1"/>
          <p:nvPr/>
        </p:nvSpPr>
        <p:spPr>
          <a:xfrm>
            <a:off x="7479576" y="535323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rgbClr val="F27547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04.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804481D-5ACF-6F8B-70EB-6B099EEBB6C1}"/>
              </a:ext>
            </a:extLst>
          </p:cNvPr>
          <p:cNvSpPr txBox="1"/>
          <p:nvPr/>
        </p:nvSpPr>
        <p:spPr>
          <a:xfrm>
            <a:off x="6590501" y="2843165"/>
            <a:ext cx="58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rgbClr val="F27547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05.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AC67B6E-1E12-E248-1BA3-49F7CFBD21E1}"/>
              </a:ext>
            </a:extLst>
          </p:cNvPr>
          <p:cNvSpPr txBox="1"/>
          <p:nvPr/>
        </p:nvSpPr>
        <p:spPr>
          <a:xfrm>
            <a:off x="4629001" y="4966965"/>
            <a:ext cx="603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rgbClr val="F27547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06.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AE19830-7955-C206-F15F-85552AC9E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181" y="652095"/>
            <a:ext cx="658913" cy="687561"/>
          </a:xfrm>
          <a:prstGeom prst="rect">
            <a:avLst/>
          </a:prstGeom>
          <a:ln>
            <a:noFill/>
          </a:ln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543A9B14-2E90-374B-E72C-B959AFE4D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98" y="5004375"/>
            <a:ext cx="803577" cy="50457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16555A2-CD2E-9EEA-2EE2-11198D048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364" y="3073052"/>
            <a:ext cx="439745" cy="72692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6CFFA945-21AA-4C47-BE6E-9E09ABF90E7E}"/>
              </a:ext>
            </a:extLst>
          </p:cNvPr>
          <p:cNvSpPr txBox="1"/>
          <p:nvPr/>
        </p:nvSpPr>
        <p:spPr>
          <a:xfrm>
            <a:off x="9892602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</p:spTree>
    <p:extLst>
      <p:ext uri="{BB962C8B-B14F-4D97-AF65-F5344CB8AC3E}">
        <p14:creationId xmlns:p14="http://schemas.microsoft.com/office/powerpoint/2010/main" val="204839441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1901FE11-D479-5A02-14B0-200DD067927B}"/>
              </a:ext>
            </a:extLst>
          </p:cNvPr>
          <p:cNvSpPr txBox="1"/>
          <p:nvPr/>
        </p:nvSpPr>
        <p:spPr>
          <a:xfrm>
            <a:off x="252060" y="146744"/>
            <a:ext cx="91082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kern="1000" spc="2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3 ORÍGENES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993AC560-36B4-BEBC-4D67-29093318FCAC}"/>
              </a:ext>
            </a:extLst>
          </p:cNvPr>
          <p:cNvSpPr/>
          <p:nvPr/>
        </p:nvSpPr>
        <p:spPr>
          <a:xfrm>
            <a:off x="300038" y="2881984"/>
            <a:ext cx="5843937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es-ES" sz="3600" b="1" spc="600" dirty="0">
                <a:solidFill>
                  <a:srgbClr val="F27547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3</a:t>
            </a:r>
            <a:r>
              <a:rPr lang="es-ES" sz="3600" spc="600" dirty="0">
                <a:solidFill>
                  <a:srgbClr val="F27547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es-ES" sz="3600" spc="6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ORÍGENES</a:t>
            </a:r>
          </a:p>
          <a:p>
            <a:pPr>
              <a:lnSpc>
                <a:spcPts val="3800"/>
              </a:lnSpc>
            </a:pPr>
            <a:r>
              <a:rPr lang="es-ES" sz="3600" spc="6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PRODUCTIVOS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B36921F-A885-8440-A270-F3F03546C1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94" r="7037"/>
          <a:stretch/>
        </p:blipFill>
        <p:spPr>
          <a:xfrm>
            <a:off x="3725565" y="447080"/>
            <a:ext cx="6306106" cy="5678300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11AAA50-1749-9D49-99B4-1D1C8685602B}"/>
              </a:ext>
            </a:extLst>
          </p:cNvPr>
          <p:cNvCxnSpPr>
            <a:cxnSpLocks/>
          </p:cNvCxnSpPr>
          <p:nvPr/>
        </p:nvCxnSpPr>
        <p:spPr>
          <a:xfrm>
            <a:off x="5442595" y="1926980"/>
            <a:ext cx="1198551" cy="0"/>
          </a:xfrm>
          <a:prstGeom prst="line">
            <a:avLst/>
          </a:prstGeom>
          <a:ln w="6350">
            <a:solidFill>
              <a:srgbClr val="2E2E2E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3603E0B-E617-274D-9489-8B6EC3C49225}"/>
              </a:ext>
            </a:extLst>
          </p:cNvPr>
          <p:cNvCxnSpPr>
            <a:cxnSpLocks/>
          </p:cNvCxnSpPr>
          <p:nvPr/>
        </p:nvCxnSpPr>
        <p:spPr>
          <a:xfrm>
            <a:off x="6893301" y="4805192"/>
            <a:ext cx="1682201" cy="0"/>
          </a:xfrm>
          <a:prstGeom prst="line">
            <a:avLst/>
          </a:prstGeom>
          <a:ln w="6350">
            <a:solidFill>
              <a:srgbClr val="2E2E2E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FBA3FA4-E3DA-F74E-8403-5726764ED48E}"/>
              </a:ext>
            </a:extLst>
          </p:cNvPr>
          <p:cNvCxnSpPr>
            <a:cxnSpLocks/>
          </p:cNvCxnSpPr>
          <p:nvPr/>
        </p:nvCxnSpPr>
        <p:spPr>
          <a:xfrm>
            <a:off x="8719821" y="4891177"/>
            <a:ext cx="1576088" cy="0"/>
          </a:xfrm>
          <a:prstGeom prst="line">
            <a:avLst/>
          </a:prstGeom>
          <a:ln w="6350">
            <a:solidFill>
              <a:srgbClr val="2E2E2E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7D1EAFA2-0F04-9345-AC25-A126C1764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46704" y="4786346"/>
            <a:ext cx="90425" cy="13061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1E07657-BFEC-0943-B485-F8CE923CC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56279" y="4746603"/>
            <a:ext cx="90425" cy="13061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3F7FE1C-72B6-5D47-85F1-546D5D087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09129" y="1852581"/>
            <a:ext cx="90425" cy="13061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D16A6C0-9906-3B40-B9E4-FD874447E5F0}"/>
              </a:ext>
            </a:extLst>
          </p:cNvPr>
          <p:cNvSpPr txBox="1"/>
          <p:nvPr/>
        </p:nvSpPr>
        <p:spPr>
          <a:xfrm>
            <a:off x="4524321" y="1768609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spc="400" dirty="0">
                <a:solidFill>
                  <a:srgbClr val="F2754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EEUU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55B2778-8E60-7B4A-A58F-ACC39C513FF3}"/>
              </a:ext>
            </a:extLst>
          </p:cNvPr>
          <p:cNvSpPr txBox="1"/>
          <p:nvPr/>
        </p:nvSpPr>
        <p:spPr>
          <a:xfrm>
            <a:off x="10295908" y="4752676"/>
            <a:ext cx="1563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spc="400" dirty="0">
                <a:solidFill>
                  <a:srgbClr val="F2754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ARGENTINA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8411728-7847-8A41-8D38-1BE7BE5226B9}"/>
              </a:ext>
            </a:extLst>
          </p:cNvPr>
          <p:cNvSpPr txBox="1"/>
          <p:nvPr/>
        </p:nvSpPr>
        <p:spPr>
          <a:xfrm>
            <a:off x="6031360" y="4666692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spc="400" dirty="0">
                <a:solidFill>
                  <a:srgbClr val="F27547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CHILE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56B9B082-4938-344B-AD83-4D3220CBBC6F}"/>
              </a:ext>
            </a:extLst>
          </p:cNvPr>
          <p:cNvSpPr/>
          <p:nvPr/>
        </p:nvSpPr>
        <p:spPr>
          <a:xfrm>
            <a:off x="10276037" y="4871305"/>
            <a:ext cx="39743" cy="39743"/>
          </a:xfrm>
          <a:prstGeom prst="ellipse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40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26AD7CB0-0F50-0E4E-86B2-F4027A51BBAD}"/>
              </a:ext>
            </a:extLst>
          </p:cNvPr>
          <p:cNvSpPr/>
          <p:nvPr/>
        </p:nvSpPr>
        <p:spPr>
          <a:xfrm>
            <a:off x="6878618" y="4779996"/>
            <a:ext cx="39743" cy="39743"/>
          </a:xfrm>
          <a:prstGeom prst="ellipse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40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753625A4-975B-3341-BFE9-CED4C701FCBE}"/>
              </a:ext>
            </a:extLst>
          </p:cNvPr>
          <p:cNvSpPr/>
          <p:nvPr/>
        </p:nvSpPr>
        <p:spPr>
          <a:xfrm>
            <a:off x="5435215" y="1907109"/>
            <a:ext cx="39743" cy="39743"/>
          </a:xfrm>
          <a:prstGeom prst="ellipse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40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0F9D940-1668-4C43-B7BD-659B8EF46572}"/>
              </a:ext>
            </a:extLst>
          </p:cNvPr>
          <p:cNvSpPr txBox="1"/>
          <p:nvPr/>
        </p:nvSpPr>
        <p:spPr>
          <a:xfrm>
            <a:off x="9892602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</p:spTree>
    <p:extLst>
      <p:ext uri="{BB962C8B-B14F-4D97-AF65-F5344CB8AC3E}">
        <p14:creationId xmlns:p14="http://schemas.microsoft.com/office/powerpoint/2010/main" val="2731867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 40">
            <a:extLst>
              <a:ext uri="{FF2B5EF4-FFF2-40B4-BE49-F238E27FC236}">
                <a16:creationId xmlns:a16="http://schemas.microsoft.com/office/drawing/2014/main" id="{993AC560-36B4-BEBC-4D67-29093318FCAC}"/>
              </a:ext>
            </a:extLst>
          </p:cNvPr>
          <p:cNvSpPr/>
          <p:nvPr/>
        </p:nvSpPr>
        <p:spPr>
          <a:xfrm>
            <a:off x="252060" y="759882"/>
            <a:ext cx="5843937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s-ES" sz="2400" spc="6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FILIALES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880293CB-59A0-0347-8A31-67D49C278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97" y="2601341"/>
            <a:ext cx="10498200" cy="205496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20F8C7A-47D0-1945-B50C-68ED0876FF6C}"/>
              </a:ext>
            </a:extLst>
          </p:cNvPr>
          <p:cNvSpPr txBox="1"/>
          <p:nvPr/>
        </p:nvSpPr>
        <p:spPr>
          <a:xfrm>
            <a:off x="252060" y="146744"/>
            <a:ext cx="72968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kern="1000" spc="200" dirty="0">
                <a:latin typeface="Corbel" panose="020B0503020204020204" pitchFamily="34" charset="0"/>
                <a:cs typeface="Arial" panose="020B0604020202020204" pitchFamily="34" charset="0"/>
              </a:rPr>
              <a:t>FILIALES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2D8E661-4513-6144-8895-2ED384EE8AB2}"/>
              </a:ext>
            </a:extLst>
          </p:cNvPr>
          <p:cNvSpPr txBox="1"/>
          <p:nvPr/>
        </p:nvSpPr>
        <p:spPr>
          <a:xfrm>
            <a:off x="9892602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</p:spTree>
    <p:extLst>
      <p:ext uri="{BB962C8B-B14F-4D97-AF65-F5344CB8AC3E}">
        <p14:creationId xmlns:p14="http://schemas.microsoft.com/office/powerpoint/2010/main" val="3055417607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95C02818-DA10-244B-A313-DFDFA12A6AAB}"/>
              </a:ext>
            </a:extLst>
          </p:cNvPr>
          <p:cNvSpPr/>
          <p:nvPr/>
        </p:nvSpPr>
        <p:spPr>
          <a:xfrm>
            <a:off x="334963" y="3815860"/>
            <a:ext cx="2536387" cy="1918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46"/>
              </a:lnSpc>
            </a:pPr>
            <a:r>
              <a:rPr lang="es-CL" sz="1050" dirty="0">
                <a:solidFill>
                  <a:srgbClr val="2D2A2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Millones de consumidores en el mundo depositan </a:t>
            </a:r>
            <a:r>
              <a:rPr lang="es-ES" sz="1050" dirty="0">
                <a:solidFill>
                  <a:srgbClr val="2D2A2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 diario su confianza en </a:t>
            </a:r>
            <a:r>
              <a:rPr lang="es-CL" sz="1050" dirty="0">
                <a:solidFill>
                  <a:srgbClr val="2D2A2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la calidad de nuestras marcas. Su preferencia define nuestra excelencia. </a:t>
            </a:r>
            <a:r>
              <a:rPr lang="es-ES" sz="1050" dirty="0">
                <a:solidFill>
                  <a:srgbClr val="2D2A2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Cada una de las personas </a:t>
            </a:r>
            <a:r>
              <a:rPr lang="es-CL" sz="1050" dirty="0">
                <a:solidFill>
                  <a:srgbClr val="2D2A2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que trabajamos en Viña Concha y Toro buscamos alcanzar la excelencia en todo lo que hacemos y sabemos que es un proceso continuo y colaborativo.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6BBE576C-F5C9-6640-8771-7DC9E96BE167}"/>
              </a:ext>
            </a:extLst>
          </p:cNvPr>
          <p:cNvSpPr/>
          <p:nvPr/>
        </p:nvSpPr>
        <p:spPr>
          <a:xfrm>
            <a:off x="585726" y="3317435"/>
            <a:ext cx="2034859" cy="400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s-ES" sz="2000" b="1" spc="300" dirty="0">
                <a:solidFill>
                  <a:srgbClr val="F27547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EXCELENCIA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901FE11-D479-5A02-14B0-200DD067927B}"/>
              </a:ext>
            </a:extLst>
          </p:cNvPr>
          <p:cNvSpPr txBox="1"/>
          <p:nvPr/>
        </p:nvSpPr>
        <p:spPr>
          <a:xfrm>
            <a:off x="252060" y="146744"/>
            <a:ext cx="16866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kern="1000" spc="2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PILARES CORPORATIVOS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B2A29FE-96AC-C119-F982-EA778B76BD10}"/>
              </a:ext>
            </a:extLst>
          </p:cNvPr>
          <p:cNvSpPr/>
          <p:nvPr/>
        </p:nvSpPr>
        <p:spPr>
          <a:xfrm>
            <a:off x="3462548" y="3317435"/>
            <a:ext cx="2136455" cy="400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s-ES" sz="2000" b="1" spc="300" dirty="0">
                <a:solidFill>
                  <a:srgbClr val="004267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INNOVACIÓN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6003DA2-B8DE-E218-9C52-DFD0E54B7A89}"/>
              </a:ext>
            </a:extLst>
          </p:cNvPr>
          <p:cNvSpPr/>
          <p:nvPr/>
        </p:nvSpPr>
        <p:spPr>
          <a:xfrm>
            <a:off x="6247872" y="3317435"/>
            <a:ext cx="2837771" cy="400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s-ES" sz="2000" b="1" spc="200" dirty="0">
                <a:solidFill>
                  <a:srgbClr val="00737E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SUSTENTABILIDAD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2CDD651-2426-5C98-8606-41355236CDBE}"/>
              </a:ext>
            </a:extLst>
          </p:cNvPr>
          <p:cNvSpPr/>
          <p:nvPr/>
        </p:nvSpPr>
        <p:spPr>
          <a:xfrm>
            <a:off x="9704347" y="3317435"/>
            <a:ext cx="1798524" cy="400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s-ES" sz="2000" b="1" spc="300" dirty="0">
                <a:solidFill>
                  <a:srgbClr val="6D295A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PERSONAS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9A101204-E248-4D85-5BD0-619DE9AC5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123" y="2013610"/>
            <a:ext cx="494066" cy="809246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7CC1B382-43E7-EF54-9226-B75144BAF126}"/>
              </a:ext>
            </a:extLst>
          </p:cNvPr>
          <p:cNvSpPr/>
          <p:nvPr/>
        </p:nvSpPr>
        <p:spPr>
          <a:xfrm>
            <a:off x="3147940" y="3815860"/>
            <a:ext cx="2765671" cy="1713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46"/>
              </a:lnSpc>
            </a:pPr>
            <a:r>
              <a:rPr lang="es-CL" sz="1050" dirty="0">
                <a:solidFill>
                  <a:srgbClr val="2D2A2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En Viña Concha y Toro promovemos el espíritu emprendedor y nos desafiamos constantemente. Buscamos trascender con soluciones que agreguen valor a nuestros consumidores. Creemos en el poder de la investigación, el desarrollo y la innovación sistemática para un futuro conectado </a:t>
            </a:r>
          </a:p>
          <a:p>
            <a:pPr algn="just">
              <a:lnSpc>
                <a:spcPts val="1646"/>
              </a:lnSpc>
            </a:pPr>
            <a:r>
              <a:rPr lang="es-CL" sz="1050" dirty="0">
                <a:solidFill>
                  <a:srgbClr val="2D2A2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y sustentable.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1EDFF2D5-2059-ED8E-CCE0-19BF8153E2EF}"/>
              </a:ext>
            </a:extLst>
          </p:cNvPr>
          <p:cNvSpPr/>
          <p:nvPr/>
        </p:nvSpPr>
        <p:spPr>
          <a:xfrm>
            <a:off x="6190201" y="3815860"/>
            <a:ext cx="2837767" cy="1303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46"/>
              </a:lnSpc>
            </a:pPr>
            <a:r>
              <a:rPr lang="es-CL" sz="1050" dirty="0">
                <a:solidFill>
                  <a:srgbClr val="2D2A2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Entendemos el valor de crecer en armonía con nuestro entorno natural y social. Cada paso de nuestro negocio opera incorporando la sustentabilidad y generando vínculos virtuosos. Buscamos retribuir en cada botella lo que la tierra nos ha dado.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9B238EFF-F35F-C4D6-55FA-E5A714694E3F}"/>
              </a:ext>
            </a:extLst>
          </p:cNvPr>
          <p:cNvSpPr/>
          <p:nvPr/>
        </p:nvSpPr>
        <p:spPr>
          <a:xfrm>
            <a:off x="9304558" y="3815860"/>
            <a:ext cx="2598103" cy="1508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46"/>
              </a:lnSpc>
            </a:pPr>
            <a:r>
              <a:rPr lang="es-CL" sz="1050" dirty="0">
                <a:solidFill>
                  <a:srgbClr val="2D2A2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Nuestros colaboradores son aliados estratégicos y verdaderos protagonistas del futuro. Nuestra mirada sistémica e integradora establece la colaboración como el principal valor de una cultura que nos permita alcanzar cada desafío que nos propongamos.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14BE84D5-CB90-4A1F-1A2C-5B030A26F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217" y="1992823"/>
            <a:ext cx="595117" cy="830033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B4DB0B77-1BE0-407B-ADD6-8477CF8B9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192" y="2018222"/>
            <a:ext cx="510124" cy="830033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7F15A3B-5116-7092-4FBC-364D20406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9538" y="2145028"/>
            <a:ext cx="968143" cy="601820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993AC560-36B4-BEBC-4D67-29093318FCAC}"/>
              </a:ext>
            </a:extLst>
          </p:cNvPr>
          <p:cNvSpPr/>
          <p:nvPr/>
        </p:nvSpPr>
        <p:spPr>
          <a:xfrm>
            <a:off x="252060" y="746484"/>
            <a:ext cx="5843937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s-ES" sz="2400" spc="6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PILARES CORPORATIVOS</a:t>
            </a:r>
          </a:p>
        </p:txBody>
      </p:sp>
      <p:grpSp>
        <p:nvGrpSpPr>
          <p:cNvPr id="64" name="Grupo 63">
            <a:extLst>
              <a:ext uri="{FF2B5EF4-FFF2-40B4-BE49-F238E27FC236}">
                <a16:creationId xmlns:a16="http://schemas.microsoft.com/office/drawing/2014/main" id="{543F1D98-3B6C-8DD1-2254-56BE6622C123}"/>
              </a:ext>
            </a:extLst>
          </p:cNvPr>
          <p:cNvGrpSpPr/>
          <p:nvPr/>
        </p:nvGrpSpPr>
        <p:grpSpPr>
          <a:xfrm>
            <a:off x="3024714" y="1853570"/>
            <a:ext cx="168776" cy="3981165"/>
            <a:chOff x="3005252" y="1959433"/>
            <a:chExt cx="168776" cy="3981165"/>
          </a:xfrm>
        </p:grpSpPr>
        <p:cxnSp>
          <p:nvCxnSpPr>
            <p:cNvPr id="3" name="Conector recto 2">
              <a:extLst>
                <a:ext uri="{FF2B5EF4-FFF2-40B4-BE49-F238E27FC236}">
                  <a16:creationId xmlns:a16="http://schemas.microsoft.com/office/drawing/2014/main" id="{72E43E93-B9C8-1C9D-AC7D-8F92314A4449}"/>
                </a:ext>
              </a:extLst>
            </p:cNvPr>
            <p:cNvCxnSpPr>
              <a:cxnSpLocks/>
            </p:cNvCxnSpPr>
            <p:nvPr/>
          </p:nvCxnSpPr>
          <p:spPr>
            <a:xfrm>
              <a:off x="3005252" y="1959433"/>
              <a:ext cx="0" cy="1503185"/>
            </a:xfrm>
            <a:prstGeom prst="line">
              <a:avLst/>
            </a:prstGeom>
            <a:ln w="6350">
              <a:solidFill>
                <a:srgbClr val="2D2A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953EE34A-6E1B-D992-4C10-60FBCB24F73F}"/>
                </a:ext>
              </a:extLst>
            </p:cNvPr>
            <p:cNvCxnSpPr>
              <a:cxnSpLocks/>
            </p:cNvCxnSpPr>
            <p:nvPr/>
          </p:nvCxnSpPr>
          <p:spPr>
            <a:xfrm>
              <a:off x="3005252" y="3462618"/>
              <a:ext cx="168776" cy="125132"/>
            </a:xfrm>
            <a:prstGeom prst="line">
              <a:avLst/>
            </a:prstGeom>
            <a:ln>
              <a:solidFill>
                <a:srgbClr val="2D2A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8A84C437-38C3-75D5-8773-36A54CC3C7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5252" y="3588082"/>
              <a:ext cx="168776" cy="129843"/>
            </a:xfrm>
            <a:prstGeom prst="line">
              <a:avLst/>
            </a:prstGeom>
            <a:ln>
              <a:solidFill>
                <a:srgbClr val="2D2A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A7DD193E-171A-A72F-DFE6-969474F05903}"/>
                </a:ext>
              </a:extLst>
            </p:cNvPr>
            <p:cNvCxnSpPr>
              <a:cxnSpLocks/>
            </p:cNvCxnSpPr>
            <p:nvPr/>
          </p:nvCxnSpPr>
          <p:spPr>
            <a:xfrm>
              <a:off x="3005252" y="3717925"/>
              <a:ext cx="0" cy="2222673"/>
            </a:xfrm>
            <a:prstGeom prst="line">
              <a:avLst/>
            </a:prstGeom>
            <a:ln w="6350">
              <a:solidFill>
                <a:srgbClr val="2D2A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id="{79B9C0EA-7032-6A8D-D814-65A7B85A6636}"/>
              </a:ext>
            </a:extLst>
          </p:cNvPr>
          <p:cNvGrpSpPr/>
          <p:nvPr/>
        </p:nvGrpSpPr>
        <p:grpSpPr>
          <a:xfrm>
            <a:off x="6011612" y="1853570"/>
            <a:ext cx="168776" cy="3981165"/>
            <a:chOff x="3005252" y="1959433"/>
            <a:chExt cx="168776" cy="3981165"/>
          </a:xfrm>
        </p:grpSpPr>
        <p:cxnSp>
          <p:nvCxnSpPr>
            <p:cNvPr id="66" name="Conector recto 65">
              <a:extLst>
                <a:ext uri="{FF2B5EF4-FFF2-40B4-BE49-F238E27FC236}">
                  <a16:creationId xmlns:a16="http://schemas.microsoft.com/office/drawing/2014/main" id="{CF1DEDEC-24A6-57F7-E33E-594D686BCA5D}"/>
                </a:ext>
              </a:extLst>
            </p:cNvPr>
            <p:cNvCxnSpPr>
              <a:cxnSpLocks/>
            </p:cNvCxnSpPr>
            <p:nvPr/>
          </p:nvCxnSpPr>
          <p:spPr>
            <a:xfrm>
              <a:off x="3005252" y="1959433"/>
              <a:ext cx="0" cy="1503185"/>
            </a:xfrm>
            <a:prstGeom prst="line">
              <a:avLst/>
            </a:prstGeom>
            <a:ln w="6350">
              <a:solidFill>
                <a:srgbClr val="2D2A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>
              <a:extLst>
                <a:ext uri="{FF2B5EF4-FFF2-40B4-BE49-F238E27FC236}">
                  <a16:creationId xmlns:a16="http://schemas.microsoft.com/office/drawing/2014/main" id="{CF3EC194-CFAC-8D1A-75E3-AC68D963AC82}"/>
                </a:ext>
              </a:extLst>
            </p:cNvPr>
            <p:cNvCxnSpPr>
              <a:cxnSpLocks/>
            </p:cNvCxnSpPr>
            <p:nvPr/>
          </p:nvCxnSpPr>
          <p:spPr>
            <a:xfrm>
              <a:off x="3005252" y="3462618"/>
              <a:ext cx="168776" cy="125132"/>
            </a:xfrm>
            <a:prstGeom prst="line">
              <a:avLst/>
            </a:prstGeom>
            <a:ln>
              <a:solidFill>
                <a:srgbClr val="2D2A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>
              <a:extLst>
                <a:ext uri="{FF2B5EF4-FFF2-40B4-BE49-F238E27FC236}">
                  <a16:creationId xmlns:a16="http://schemas.microsoft.com/office/drawing/2014/main" id="{1955E7C6-85A2-72A0-A9B0-50D0862D9B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5252" y="3588082"/>
              <a:ext cx="168776" cy="129843"/>
            </a:xfrm>
            <a:prstGeom prst="line">
              <a:avLst/>
            </a:prstGeom>
            <a:ln>
              <a:solidFill>
                <a:srgbClr val="2D2A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C6DF983E-21FA-F120-CC03-8B90A4123D16}"/>
                </a:ext>
              </a:extLst>
            </p:cNvPr>
            <p:cNvCxnSpPr>
              <a:cxnSpLocks/>
            </p:cNvCxnSpPr>
            <p:nvPr/>
          </p:nvCxnSpPr>
          <p:spPr>
            <a:xfrm>
              <a:off x="3005252" y="3717925"/>
              <a:ext cx="0" cy="2222673"/>
            </a:xfrm>
            <a:prstGeom prst="line">
              <a:avLst/>
            </a:prstGeom>
            <a:ln w="6350">
              <a:solidFill>
                <a:srgbClr val="2D2A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id="{BB79A7DF-E71A-7D8A-B13D-AE5C0FB25BDF}"/>
              </a:ext>
            </a:extLst>
          </p:cNvPr>
          <p:cNvGrpSpPr/>
          <p:nvPr/>
        </p:nvGrpSpPr>
        <p:grpSpPr>
          <a:xfrm>
            <a:off x="9153128" y="1853570"/>
            <a:ext cx="168776" cy="3981165"/>
            <a:chOff x="3005252" y="1959433"/>
            <a:chExt cx="168776" cy="3981165"/>
          </a:xfrm>
        </p:grpSpPr>
        <p:cxnSp>
          <p:nvCxnSpPr>
            <p:cNvPr id="71" name="Conector recto 70">
              <a:extLst>
                <a:ext uri="{FF2B5EF4-FFF2-40B4-BE49-F238E27FC236}">
                  <a16:creationId xmlns:a16="http://schemas.microsoft.com/office/drawing/2014/main" id="{9DE35DB2-ABD7-D233-40E8-37245BD6813C}"/>
                </a:ext>
              </a:extLst>
            </p:cNvPr>
            <p:cNvCxnSpPr>
              <a:cxnSpLocks/>
            </p:cNvCxnSpPr>
            <p:nvPr/>
          </p:nvCxnSpPr>
          <p:spPr>
            <a:xfrm>
              <a:off x="3005252" y="1959433"/>
              <a:ext cx="0" cy="1503185"/>
            </a:xfrm>
            <a:prstGeom prst="line">
              <a:avLst/>
            </a:prstGeom>
            <a:ln w="6350">
              <a:solidFill>
                <a:srgbClr val="2D2A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1">
              <a:extLst>
                <a:ext uri="{FF2B5EF4-FFF2-40B4-BE49-F238E27FC236}">
                  <a16:creationId xmlns:a16="http://schemas.microsoft.com/office/drawing/2014/main" id="{89CD108B-5997-0364-7A4A-BEE5E100322B}"/>
                </a:ext>
              </a:extLst>
            </p:cNvPr>
            <p:cNvCxnSpPr>
              <a:cxnSpLocks/>
            </p:cNvCxnSpPr>
            <p:nvPr/>
          </p:nvCxnSpPr>
          <p:spPr>
            <a:xfrm>
              <a:off x="3005252" y="3462618"/>
              <a:ext cx="168776" cy="125132"/>
            </a:xfrm>
            <a:prstGeom prst="line">
              <a:avLst/>
            </a:prstGeom>
            <a:ln>
              <a:solidFill>
                <a:srgbClr val="2D2A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72">
              <a:extLst>
                <a:ext uri="{FF2B5EF4-FFF2-40B4-BE49-F238E27FC236}">
                  <a16:creationId xmlns:a16="http://schemas.microsoft.com/office/drawing/2014/main" id="{3B73F03E-69DF-1EA6-688F-0742D96100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5252" y="3588082"/>
              <a:ext cx="168776" cy="129843"/>
            </a:xfrm>
            <a:prstGeom prst="line">
              <a:avLst/>
            </a:prstGeom>
            <a:ln>
              <a:solidFill>
                <a:srgbClr val="2D2A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>
              <a:extLst>
                <a:ext uri="{FF2B5EF4-FFF2-40B4-BE49-F238E27FC236}">
                  <a16:creationId xmlns:a16="http://schemas.microsoft.com/office/drawing/2014/main" id="{2DDB46E3-F39C-6AB4-8FFC-5EA6C88D7128}"/>
                </a:ext>
              </a:extLst>
            </p:cNvPr>
            <p:cNvCxnSpPr>
              <a:cxnSpLocks/>
            </p:cNvCxnSpPr>
            <p:nvPr/>
          </p:nvCxnSpPr>
          <p:spPr>
            <a:xfrm>
              <a:off x="3005252" y="3717925"/>
              <a:ext cx="0" cy="2222673"/>
            </a:xfrm>
            <a:prstGeom prst="line">
              <a:avLst/>
            </a:prstGeom>
            <a:ln w="6350">
              <a:solidFill>
                <a:srgbClr val="2D2A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C1174C8-36D4-8D45-BB54-A4C46F7F88BE}"/>
              </a:ext>
            </a:extLst>
          </p:cNvPr>
          <p:cNvSpPr txBox="1"/>
          <p:nvPr/>
        </p:nvSpPr>
        <p:spPr>
          <a:xfrm>
            <a:off x="9892602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</p:spTree>
    <p:extLst>
      <p:ext uri="{BB962C8B-B14F-4D97-AF65-F5344CB8AC3E}">
        <p14:creationId xmlns:p14="http://schemas.microsoft.com/office/powerpoint/2010/main" val="204933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22" grpId="0"/>
      <p:bldP spid="23" grpId="0"/>
      <p:bldP spid="2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lipse 41">
            <a:extLst>
              <a:ext uri="{FF2B5EF4-FFF2-40B4-BE49-F238E27FC236}">
                <a16:creationId xmlns:a16="http://schemas.microsoft.com/office/drawing/2014/main" id="{19174930-7424-F642-8F44-7921274CF19F}"/>
              </a:ext>
            </a:extLst>
          </p:cNvPr>
          <p:cNvSpPr/>
          <p:nvPr/>
        </p:nvSpPr>
        <p:spPr>
          <a:xfrm>
            <a:off x="-315492" y="1395653"/>
            <a:ext cx="4210580" cy="4210580"/>
          </a:xfrm>
          <a:prstGeom prst="ellipse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9D9D9"/>
              </a:solidFill>
            </a:endParaRPr>
          </a:p>
        </p:txBody>
      </p:sp>
      <p:cxnSp>
        <p:nvCxnSpPr>
          <p:cNvPr id="43" name="Straight Connector 7">
            <a:extLst>
              <a:ext uri="{FF2B5EF4-FFF2-40B4-BE49-F238E27FC236}">
                <a16:creationId xmlns:a16="http://schemas.microsoft.com/office/drawing/2014/main" id="{F4C3F2D9-9D79-6844-8F51-67B16061276C}"/>
              </a:ext>
            </a:extLst>
          </p:cNvPr>
          <p:cNvCxnSpPr>
            <a:cxnSpLocks/>
          </p:cNvCxnSpPr>
          <p:nvPr/>
        </p:nvCxnSpPr>
        <p:spPr>
          <a:xfrm>
            <a:off x="2361355" y="3587750"/>
            <a:ext cx="10113674" cy="0"/>
          </a:xfrm>
          <a:prstGeom prst="line">
            <a:avLst/>
          </a:prstGeom>
          <a:noFill/>
          <a:ln w="12700" cap="flat" cmpd="sng" algn="ctr">
            <a:solidFill>
              <a:srgbClr val="F27547"/>
            </a:solidFill>
            <a:prstDash val="solid"/>
            <a:miter lim="800000"/>
          </a:ln>
          <a:effectLst/>
        </p:spPr>
      </p:cxnSp>
      <p:sp>
        <p:nvSpPr>
          <p:cNvPr id="46" name="Elipse 45">
            <a:extLst>
              <a:ext uri="{FF2B5EF4-FFF2-40B4-BE49-F238E27FC236}">
                <a16:creationId xmlns:a16="http://schemas.microsoft.com/office/drawing/2014/main" id="{29AE34A2-726E-7044-91D4-EC4D9D5E0D79}"/>
              </a:ext>
            </a:extLst>
          </p:cNvPr>
          <p:cNvSpPr/>
          <p:nvPr/>
        </p:nvSpPr>
        <p:spPr>
          <a:xfrm>
            <a:off x="-919912" y="1683588"/>
            <a:ext cx="2510410" cy="2510410"/>
          </a:xfrm>
          <a:prstGeom prst="ellipse">
            <a:avLst/>
          </a:prstGeom>
          <a:noFill/>
          <a:ln w="19050">
            <a:solidFill>
              <a:srgbClr val="F27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9D9D9"/>
              </a:solidFill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675A1E64-7731-2949-AD5B-F5F0A2FF50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349" y="1819767"/>
            <a:ext cx="2123149" cy="2122613"/>
          </a:xfrm>
          <a:prstGeom prst="ellipse">
            <a:avLst/>
          </a:prstGeom>
          <a:ln w="12700">
            <a:noFill/>
          </a:ln>
        </p:spPr>
      </p:pic>
      <p:sp>
        <p:nvSpPr>
          <p:cNvPr id="5" name="Triángulo 4">
            <a:extLst>
              <a:ext uri="{FF2B5EF4-FFF2-40B4-BE49-F238E27FC236}">
                <a16:creationId xmlns:a16="http://schemas.microsoft.com/office/drawing/2014/main" id="{5ED6A9B5-B901-F74B-84AF-3178AA4B4FAA}"/>
              </a:ext>
            </a:extLst>
          </p:cNvPr>
          <p:cNvSpPr/>
          <p:nvPr/>
        </p:nvSpPr>
        <p:spPr>
          <a:xfrm rot="5400000">
            <a:off x="2671931" y="3599408"/>
            <a:ext cx="251021" cy="216397"/>
          </a:xfrm>
          <a:prstGeom prst="triangle">
            <a:avLst/>
          </a:prstGeom>
          <a:solidFill>
            <a:srgbClr val="414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901FE11-D479-5A02-14B0-200DD067927B}"/>
              </a:ext>
            </a:extLst>
          </p:cNvPr>
          <p:cNvSpPr txBox="1"/>
          <p:nvPr/>
        </p:nvSpPr>
        <p:spPr>
          <a:xfrm>
            <a:off x="252060" y="146744"/>
            <a:ext cx="9380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kern="1000" spc="2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EXCELENCIA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993AC560-36B4-BEBC-4D67-29093318FCAC}"/>
              </a:ext>
            </a:extLst>
          </p:cNvPr>
          <p:cNvSpPr/>
          <p:nvPr/>
        </p:nvSpPr>
        <p:spPr>
          <a:xfrm>
            <a:off x="221324" y="754981"/>
            <a:ext cx="5843937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s-ES" sz="2400" spc="6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EXCELENCIA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F130BD5-F108-134C-B11F-754A5BC3EAD7}"/>
              </a:ext>
            </a:extLst>
          </p:cNvPr>
          <p:cNvSpPr/>
          <p:nvPr/>
        </p:nvSpPr>
        <p:spPr>
          <a:xfrm>
            <a:off x="2689243" y="3468480"/>
            <a:ext cx="1566407" cy="238539"/>
          </a:xfrm>
          <a:prstGeom prst="rect">
            <a:avLst/>
          </a:prstGeom>
          <a:solidFill>
            <a:srgbClr val="524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A99F835F-01A9-2243-AF84-1D2E73B1201E}"/>
              </a:ext>
            </a:extLst>
          </p:cNvPr>
          <p:cNvSpPr txBox="1"/>
          <p:nvPr/>
        </p:nvSpPr>
        <p:spPr>
          <a:xfrm>
            <a:off x="2781048" y="3468480"/>
            <a:ext cx="1385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0" dirty="0">
                <a:solidFill>
                  <a:schemeClr val="bg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VIÑA DEL AÑO</a:t>
            </a:r>
            <a:endParaRPr lang="ru-RU" sz="1000" spc="150" dirty="0">
              <a:solidFill>
                <a:schemeClr val="bg1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">
            <a:extLst>
              <a:ext uri="{FF2B5EF4-FFF2-40B4-BE49-F238E27FC236}">
                <a16:creationId xmlns:a16="http://schemas.microsoft.com/office/drawing/2014/main" id="{50D82347-C7A2-724D-BE1E-FAA1F6B4B09C}"/>
              </a:ext>
            </a:extLst>
          </p:cNvPr>
          <p:cNvSpPr txBox="1"/>
          <p:nvPr/>
        </p:nvSpPr>
        <p:spPr>
          <a:xfrm>
            <a:off x="2650937" y="3805607"/>
            <a:ext cx="2227538" cy="1155829"/>
          </a:xfrm>
          <a:prstGeom prst="rect">
            <a:avLst/>
          </a:prstGeom>
          <a:noFill/>
        </p:spPr>
        <p:txBody>
          <a:bodyPr wrap="square" numCol="1" spcCol="792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es-419" sz="1050" dirty="0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Concha y Toro es elegida Viña del Año por </a:t>
            </a:r>
            <a:r>
              <a:rPr lang="es-419" sz="1050" dirty="0" err="1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Wine</a:t>
            </a:r>
            <a:r>
              <a:rPr lang="es-419" sz="1050" dirty="0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s-419" sz="1050" dirty="0" err="1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Spirits</a:t>
            </a:r>
            <a:r>
              <a:rPr lang="es-419" sz="1050" dirty="0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. Tras recibir este reconocimiento en 26 ocasiones, es la segunda compañía vitivinícola con más apariciones en el ranking.</a:t>
            </a:r>
            <a:endParaRPr lang="es-419" sz="1050" i="1" dirty="0">
              <a:solidFill>
                <a:srgbClr val="363636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riángulo 48">
            <a:extLst>
              <a:ext uri="{FF2B5EF4-FFF2-40B4-BE49-F238E27FC236}">
                <a16:creationId xmlns:a16="http://schemas.microsoft.com/office/drawing/2014/main" id="{64DCAE82-9775-B440-83C2-107730434049}"/>
              </a:ext>
            </a:extLst>
          </p:cNvPr>
          <p:cNvSpPr/>
          <p:nvPr/>
        </p:nvSpPr>
        <p:spPr>
          <a:xfrm rot="5400000">
            <a:off x="5811495" y="1828706"/>
            <a:ext cx="251021" cy="216397"/>
          </a:xfrm>
          <a:prstGeom prst="triangle">
            <a:avLst/>
          </a:prstGeom>
          <a:solidFill>
            <a:srgbClr val="414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FC7859B3-10F1-3F4B-92B9-0D53E5B950DB}"/>
              </a:ext>
            </a:extLst>
          </p:cNvPr>
          <p:cNvSpPr/>
          <p:nvPr/>
        </p:nvSpPr>
        <p:spPr>
          <a:xfrm>
            <a:off x="5828807" y="1701137"/>
            <a:ext cx="1856732" cy="238539"/>
          </a:xfrm>
          <a:prstGeom prst="rect">
            <a:avLst/>
          </a:prstGeom>
          <a:solidFill>
            <a:srgbClr val="524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EEF40423-A06D-874E-AEDB-DF8999B7D8FF}"/>
              </a:ext>
            </a:extLst>
          </p:cNvPr>
          <p:cNvSpPr txBox="1"/>
          <p:nvPr/>
        </p:nvSpPr>
        <p:spPr>
          <a:xfrm>
            <a:off x="5861825" y="1696656"/>
            <a:ext cx="1790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0" dirty="0">
                <a:solidFill>
                  <a:schemeClr val="bg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COMPAÑÍA DEL AÑO</a:t>
            </a:r>
            <a:endParaRPr lang="ru-RU" sz="1000" spc="150" dirty="0">
              <a:solidFill>
                <a:schemeClr val="bg1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1331D9B8-15B9-A74B-B512-5B7C586B548E}"/>
              </a:ext>
            </a:extLst>
          </p:cNvPr>
          <p:cNvSpPr txBox="1"/>
          <p:nvPr/>
        </p:nvSpPr>
        <p:spPr>
          <a:xfrm>
            <a:off x="5757918" y="2070509"/>
            <a:ext cx="2351365" cy="990015"/>
          </a:xfrm>
          <a:prstGeom prst="rect">
            <a:avLst/>
          </a:prstGeom>
          <a:noFill/>
        </p:spPr>
        <p:txBody>
          <a:bodyPr wrap="square" numCol="1" spcCol="792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es-419" sz="1050" dirty="0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En 2021 Viña Concha y Toro recibió el reconocimiento “International Drinks Company of the Year” por esta prestigiosa publicación británica </a:t>
            </a:r>
            <a:r>
              <a:rPr lang="es-419" sz="1050" dirty="0" err="1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es-419" sz="1050" dirty="0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419" sz="1050" dirty="0" err="1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Drinks</a:t>
            </a:r>
            <a:r>
              <a:rPr lang="es-419" sz="1050" dirty="0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Business.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955B684-47B1-1949-8C6E-96B2F3D7D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2734" y="2133600"/>
            <a:ext cx="2124975" cy="2124975"/>
          </a:xfrm>
          <a:prstGeom prst="ellipse">
            <a:avLst/>
          </a:prstGeom>
        </p:spPr>
      </p:pic>
      <p:sp>
        <p:nvSpPr>
          <p:cNvPr id="55" name="Triángulo 54">
            <a:extLst>
              <a:ext uri="{FF2B5EF4-FFF2-40B4-BE49-F238E27FC236}">
                <a16:creationId xmlns:a16="http://schemas.microsoft.com/office/drawing/2014/main" id="{B4D434B3-25D0-CD4F-B22F-16D881313DE8}"/>
              </a:ext>
            </a:extLst>
          </p:cNvPr>
          <p:cNvSpPr/>
          <p:nvPr/>
        </p:nvSpPr>
        <p:spPr>
          <a:xfrm rot="5400000">
            <a:off x="8513614" y="4590774"/>
            <a:ext cx="251021" cy="216397"/>
          </a:xfrm>
          <a:prstGeom prst="triangle">
            <a:avLst/>
          </a:prstGeom>
          <a:solidFill>
            <a:srgbClr val="414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68FDA307-DEAA-3C42-A604-FAAC457551FF}"/>
              </a:ext>
            </a:extLst>
          </p:cNvPr>
          <p:cNvSpPr/>
          <p:nvPr/>
        </p:nvSpPr>
        <p:spPr>
          <a:xfrm>
            <a:off x="8530926" y="4459845"/>
            <a:ext cx="1848590" cy="238539"/>
          </a:xfrm>
          <a:prstGeom prst="rect">
            <a:avLst/>
          </a:prstGeom>
          <a:solidFill>
            <a:srgbClr val="524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7" name="TextBox 7">
            <a:extLst>
              <a:ext uri="{FF2B5EF4-FFF2-40B4-BE49-F238E27FC236}">
                <a16:creationId xmlns:a16="http://schemas.microsoft.com/office/drawing/2014/main" id="{875BAB12-1ADC-424B-9770-6C491F1B3CE5}"/>
              </a:ext>
            </a:extLst>
          </p:cNvPr>
          <p:cNvSpPr txBox="1"/>
          <p:nvPr/>
        </p:nvSpPr>
        <p:spPr>
          <a:xfrm>
            <a:off x="8493335" y="4459845"/>
            <a:ext cx="1923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0" dirty="0">
                <a:solidFill>
                  <a:schemeClr val="bg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VINO DE LA DÉCADA</a:t>
            </a:r>
          </a:p>
        </p:txBody>
      </p:sp>
      <p:sp>
        <p:nvSpPr>
          <p:cNvPr id="58" name="TextBox 4">
            <a:extLst>
              <a:ext uri="{FF2B5EF4-FFF2-40B4-BE49-F238E27FC236}">
                <a16:creationId xmlns:a16="http://schemas.microsoft.com/office/drawing/2014/main" id="{BB5A2D00-B837-5441-878C-83F11F143BF1}"/>
              </a:ext>
            </a:extLst>
          </p:cNvPr>
          <p:cNvSpPr txBox="1"/>
          <p:nvPr/>
        </p:nvSpPr>
        <p:spPr>
          <a:xfrm>
            <a:off x="8493335" y="4783774"/>
            <a:ext cx="2167854" cy="990015"/>
          </a:xfrm>
          <a:prstGeom prst="rect">
            <a:avLst/>
          </a:prstGeom>
          <a:noFill/>
        </p:spPr>
        <p:txBody>
          <a:bodyPr wrap="square" numCol="1" spcCol="792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es-CL" sz="1050" dirty="0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 lo largo de los años, </a:t>
            </a:r>
            <a:r>
              <a:rPr lang="es-CL" sz="1050" dirty="0" err="1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Almaviva</a:t>
            </a:r>
            <a:r>
              <a:rPr lang="es-CL" sz="1050" dirty="0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ha tenido grandes puntajes, incluidos los 100 puntos y ser elegido Vino de la Década por James Suckling.</a:t>
            </a:r>
            <a:endParaRPr lang="es-419" sz="1050" dirty="0">
              <a:solidFill>
                <a:srgbClr val="363636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29CD8A0-22F2-C64A-BBB7-5069FE1AE4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404" y="3288392"/>
            <a:ext cx="2081191" cy="2081191"/>
          </a:xfrm>
          <a:prstGeom prst="ellipse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F31D77E2-3422-F945-9320-21A410020C09}"/>
              </a:ext>
            </a:extLst>
          </p:cNvPr>
          <p:cNvSpPr/>
          <p:nvPr/>
        </p:nvSpPr>
        <p:spPr>
          <a:xfrm>
            <a:off x="1509104" y="3702886"/>
            <a:ext cx="71633" cy="71633"/>
          </a:xfrm>
          <a:prstGeom prst="ellipse">
            <a:avLst/>
          </a:prstGeom>
          <a:solidFill>
            <a:srgbClr val="F2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000"/>
          </a:p>
        </p:txBody>
      </p:sp>
      <p:sp>
        <p:nvSpPr>
          <p:cNvPr id="16" name="Arco 15">
            <a:extLst>
              <a:ext uri="{FF2B5EF4-FFF2-40B4-BE49-F238E27FC236}">
                <a16:creationId xmlns:a16="http://schemas.microsoft.com/office/drawing/2014/main" id="{DE337B0B-E8DE-184C-8306-DF5E4E1213F7}"/>
              </a:ext>
            </a:extLst>
          </p:cNvPr>
          <p:cNvSpPr/>
          <p:nvPr/>
        </p:nvSpPr>
        <p:spPr>
          <a:xfrm rot="9900000">
            <a:off x="1514449" y="2647377"/>
            <a:ext cx="1771650" cy="1771650"/>
          </a:xfrm>
          <a:prstGeom prst="arc">
            <a:avLst/>
          </a:prstGeom>
          <a:ln w="12700">
            <a:solidFill>
              <a:srgbClr val="F27547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BE3CBA9C-3526-374C-989C-ABF8855019FF}"/>
              </a:ext>
            </a:extLst>
          </p:cNvPr>
          <p:cNvSpPr/>
          <p:nvPr/>
        </p:nvSpPr>
        <p:spPr>
          <a:xfrm>
            <a:off x="5486964" y="3420666"/>
            <a:ext cx="71633" cy="71633"/>
          </a:xfrm>
          <a:prstGeom prst="ellipse">
            <a:avLst/>
          </a:prstGeom>
          <a:solidFill>
            <a:srgbClr val="F2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000"/>
          </a:p>
        </p:txBody>
      </p:sp>
      <p:sp>
        <p:nvSpPr>
          <p:cNvPr id="63" name="Arco 62">
            <a:extLst>
              <a:ext uri="{FF2B5EF4-FFF2-40B4-BE49-F238E27FC236}">
                <a16:creationId xmlns:a16="http://schemas.microsoft.com/office/drawing/2014/main" id="{061D5392-D716-4844-978D-4BD74C60CD21}"/>
              </a:ext>
            </a:extLst>
          </p:cNvPr>
          <p:cNvSpPr/>
          <p:nvPr/>
        </p:nvSpPr>
        <p:spPr>
          <a:xfrm rot="19478644" flipH="1">
            <a:off x="5380040" y="2073131"/>
            <a:ext cx="1771650" cy="1771650"/>
          </a:xfrm>
          <a:prstGeom prst="arc">
            <a:avLst/>
          </a:prstGeom>
          <a:ln w="12700">
            <a:solidFill>
              <a:srgbClr val="F27547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CCBC865-B01B-E74A-B99E-47F724AA5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5221" y="1403980"/>
            <a:ext cx="1269475" cy="1269475"/>
          </a:xfrm>
          <a:prstGeom prst="rect">
            <a:avLst/>
          </a:prstGeom>
        </p:spPr>
      </p:pic>
      <p:sp>
        <p:nvSpPr>
          <p:cNvPr id="75" name="Arco 74">
            <a:extLst>
              <a:ext uri="{FF2B5EF4-FFF2-40B4-BE49-F238E27FC236}">
                <a16:creationId xmlns:a16="http://schemas.microsoft.com/office/drawing/2014/main" id="{B648BFE9-C09C-FD41-B1C1-BD16CEE6EE0D}"/>
              </a:ext>
            </a:extLst>
          </p:cNvPr>
          <p:cNvSpPr/>
          <p:nvPr/>
        </p:nvSpPr>
        <p:spPr>
          <a:xfrm rot="7200000" flipH="1">
            <a:off x="8927498" y="3687637"/>
            <a:ext cx="1771650" cy="1771650"/>
          </a:xfrm>
          <a:prstGeom prst="arc">
            <a:avLst/>
          </a:prstGeom>
          <a:ln w="12700">
            <a:solidFill>
              <a:srgbClr val="F27547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94CE58F2-61F9-174B-9342-64570641D4CF}"/>
              </a:ext>
            </a:extLst>
          </p:cNvPr>
          <p:cNvSpPr/>
          <p:nvPr/>
        </p:nvSpPr>
        <p:spPr>
          <a:xfrm>
            <a:off x="10208313" y="3774841"/>
            <a:ext cx="71633" cy="71633"/>
          </a:xfrm>
          <a:prstGeom prst="ellipse">
            <a:avLst/>
          </a:prstGeom>
          <a:solidFill>
            <a:srgbClr val="F2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00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653A889-9A20-E246-B27D-63422950088B}"/>
              </a:ext>
            </a:extLst>
          </p:cNvPr>
          <p:cNvSpPr txBox="1"/>
          <p:nvPr/>
        </p:nvSpPr>
        <p:spPr>
          <a:xfrm>
            <a:off x="9892602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</p:spTree>
    <p:extLst>
      <p:ext uri="{BB962C8B-B14F-4D97-AF65-F5344CB8AC3E}">
        <p14:creationId xmlns:p14="http://schemas.microsoft.com/office/powerpoint/2010/main" val="610602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7">
            <a:extLst>
              <a:ext uri="{FF2B5EF4-FFF2-40B4-BE49-F238E27FC236}">
                <a16:creationId xmlns:a16="http://schemas.microsoft.com/office/drawing/2014/main" id="{6BAAC19B-DCC1-EB4E-A8C2-E71405F89A3E}"/>
              </a:ext>
            </a:extLst>
          </p:cNvPr>
          <p:cNvCxnSpPr>
            <a:cxnSpLocks/>
          </p:cNvCxnSpPr>
          <p:nvPr/>
        </p:nvCxnSpPr>
        <p:spPr>
          <a:xfrm>
            <a:off x="-575945" y="3587750"/>
            <a:ext cx="11604350" cy="0"/>
          </a:xfrm>
          <a:prstGeom prst="line">
            <a:avLst/>
          </a:prstGeom>
          <a:noFill/>
          <a:ln w="12700" cap="flat" cmpd="sng" algn="ctr">
            <a:solidFill>
              <a:srgbClr val="F27547"/>
            </a:solidFill>
            <a:prstDash val="solid"/>
            <a:miter lim="800000"/>
          </a:ln>
          <a:effectLst/>
        </p:spPr>
      </p:cxnSp>
      <p:pic>
        <p:nvPicPr>
          <p:cNvPr id="38" name="Imagen 37">
            <a:extLst>
              <a:ext uri="{FF2B5EF4-FFF2-40B4-BE49-F238E27FC236}">
                <a16:creationId xmlns:a16="http://schemas.microsoft.com/office/drawing/2014/main" id="{E01690FE-403B-8942-8FCC-2500C523B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78" y="1315297"/>
            <a:ext cx="939832" cy="4058985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08B0C5B-9557-3441-92B7-AEFABE221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00" y="2148988"/>
            <a:ext cx="1048607" cy="1048607"/>
          </a:xfrm>
          <a:prstGeom prst="rect">
            <a:avLst/>
          </a:prstGeom>
        </p:spPr>
      </p:pic>
      <p:sp>
        <p:nvSpPr>
          <p:cNvPr id="42" name="Elipse 41">
            <a:extLst>
              <a:ext uri="{FF2B5EF4-FFF2-40B4-BE49-F238E27FC236}">
                <a16:creationId xmlns:a16="http://schemas.microsoft.com/office/drawing/2014/main" id="{19174930-7424-F642-8F44-7921274CF19F}"/>
              </a:ext>
            </a:extLst>
          </p:cNvPr>
          <p:cNvSpPr/>
          <p:nvPr/>
        </p:nvSpPr>
        <p:spPr>
          <a:xfrm>
            <a:off x="9000717" y="1329021"/>
            <a:ext cx="4084075" cy="4084075"/>
          </a:xfrm>
          <a:prstGeom prst="ellipse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9D9D9"/>
              </a:solidFill>
            </a:endParaRPr>
          </a:p>
        </p:txBody>
      </p:sp>
      <p:sp>
        <p:nvSpPr>
          <p:cNvPr id="5" name="Triángulo 4">
            <a:extLst>
              <a:ext uri="{FF2B5EF4-FFF2-40B4-BE49-F238E27FC236}">
                <a16:creationId xmlns:a16="http://schemas.microsoft.com/office/drawing/2014/main" id="{5ED6A9B5-B901-F74B-84AF-3178AA4B4FAA}"/>
              </a:ext>
            </a:extLst>
          </p:cNvPr>
          <p:cNvSpPr/>
          <p:nvPr/>
        </p:nvSpPr>
        <p:spPr>
          <a:xfrm rot="5400000">
            <a:off x="5756723" y="3600262"/>
            <a:ext cx="251021" cy="216397"/>
          </a:xfrm>
          <a:prstGeom prst="triangle">
            <a:avLst/>
          </a:prstGeom>
          <a:solidFill>
            <a:srgbClr val="414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901FE11-D479-5A02-14B0-200DD067927B}"/>
              </a:ext>
            </a:extLst>
          </p:cNvPr>
          <p:cNvSpPr txBox="1"/>
          <p:nvPr/>
        </p:nvSpPr>
        <p:spPr>
          <a:xfrm>
            <a:off x="252060" y="146744"/>
            <a:ext cx="9380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00" kern="1000" spc="2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EXCELENCIA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28266BF-F291-AF52-96D4-72DDB7EBD0BF}"/>
              </a:ext>
            </a:extLst>
          </p:cNvPr>
          <p:cNvSpPr txBox="1"/>
          <p:nvPr/>
        </p:nvSpPr>
        <p:spPr>
          <a:xfrm>
            <a:off x="9868539" y="146744"/>
            <a:ext cx="20714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700" b="1" kern="1000" spc="200" dirty="0">
                <a:solidFill>
                  <a:srgbClr val="2D2A2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PRESENTACIÓN CORPORATIVA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F130BD5-F108-134C-B11F-754A5BC3EAD7}"/>
              </a:ext>
            </a:extLst>
          </p:cNvPr>
          <p:cNvSpPr/>
          <p:nvPr/>
        </p:nvSpPr>
        <p:spPr>
          <a:xfrm>
            <a:off x="5774504" y="3474680"/>
            <a:ext cx="1712865" cy="238539"/>
          </a:xfrm>
          <a:prstGeom prst="rect">
            <a:avLst/>
          </a:prstGeom>
          <a:solidFill>
            <a:srgbClr val="524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A99F835F-01A9-2243-AF84-1D2E73B1201E}"/>
              </a:ext>
            </a:extLst>
          </p:cNvPr>
          <p:cNvSpPr txBox="1"/>
          <p:nvPr/>
        </p:nvSpPr>
        <p:spPr>
          <a:xfrm>
            <a:off x="5760154" y="3474680"/>
            <a:ext cx="1892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50" dirty="0">
                <a:solidFill>
                  <a:schemeClr val="bg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DON MELCHOR 2019</a:t>
            </a:r>
            <a:endParaRPr lang="ru-RU" sz="1000" spc="150" dirty="0">
              <a:solidFill>
                <a:schemeClr val="bg1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riángulo 15">
            <a:extLst>
              <a:ext uri="{FF2B5EF4-FFF2-40B4-BE49-F238E27FC236}">
                <a16:creationId xmlns:a16="http://schemas.microsoft.com/office/drawing/2014/main" id="{F1DC68CE-60D2-F543-A5EC-5279B066867B}"/>
              </a:ext>
            </a:extLst>
          </p:cNvPr>
          <p:cNvSpPr/>
          <p:nvPr/>
        </p:nvSpPr>
        <p:spPr>
          <a:xfrm rot="5400000">
            <a:off x="1505286" y="3636513"/>
            <a:ext cx="251021" cy="216397"/>
          </a:xfrm>
          <a:prstGeom prst="triangle">
            <a:avLst/>
          </a:prstGeom>
          <a:solidFill>
            <a:srgbClr val="414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59AE28E-45B0-D647-9B22-6F2AFD7DBA8D}"/>
              </a:ext>
            </a:extLst>
          </p:cNvPr>
          <p:cNvSpPr/>
          <p:nvPr/>
        </p:nvSpPr>
        <p:spPr>
          <a:xfrm>
            <a:off x="1522598" y="3397488"/>
            <a:ext cx="1946209" cy="349742"/>
          </a:xfrm>
          <a:prstGeom prst="rect">
            <a:avLst/>
          </a:prstGeom>
          <a:solidFill>
            <a:srgbClr val="524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F1416ABE-F192-794E-93A1-F8A3413747A6}"/>
              </a:ext>
            </a:extLst>
          </p:cNvPr>
          <p:cNvSpPr txBox="1"/>
          <p:nvPr/>
        </p:nvSpPr>
        <p:spPr>
          <a:xfrm>
            <a:off x="1541273" y="3450346"/>
            <a:ext cx="1908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0" dirty="0">
                <a:solidFill>
                  <a:schemeClr val="bg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MARCA MÁS VENDIDA</a:t>
            </a:r>
            <a:endParaRPr lang="ru-RU" sz="1000" spc="150" dirty="0">
              <a:solidFill>
                <a:schemeClr val="bg1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D0A971B6-60BB-8C4F-8277-DE3FBEA389CF}"/>
              </a:ext>
            </a:extLst>
          </p:cNvPr>
          <p:cNvSpPr txBox="1"/>
          <p:nvPr/>
        </p:nvSpPr>
        <p:spPr>
          <a:xfrm>
            <a:off x="1695969" y="3794205"/>
            <a:ext cx="2427746" cy="1169551"/>
          </a:xfrm>
          <a:prstGeom prst="rect">
            <a:avLst/>
          </a:prstGeom>
          <a:noFill/>
        </p:spPr>
        <p:txBody>
          <a:bodyPr wrap="square" numCol="1" spcCol="792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es-CL" sz="1050" dirty="0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En 2021, Trivento celebra su aniversario N°25 convirtiéndose en la marca argentina de vino N°1 del mundo, según la consultora IWSR Drinks Market Analysis, tras mostrar un crecimiento sostenido en valor.</a:t>
            </a:r>
            <a:endParaRPr lang="es-419" sz="1050" dirty="0">
              <a:solidFill>
                <a:srgbClr val="363636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0F34A524-56B0-8347-8D5B-98C24893ADBB}"/>
              </a:ext>
            </a:extLst>
          </p:cNvPr>
          <p:cNvSpPr/>
          <p:nvPr/>
        </p:nvSpPr>
        <p:spPr>
          <a:xfrm>
            <a:off x="566549" y="3894642"/>
            <a:ext cx="71633" cy="71633"/>
          </a:xfrm>
          <a:prstGeom prst="ellipse">
            <a:avLst/>
          </a:prstGeom>
          <a:solidFill>
            <a:srgbClr val="F2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00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E2C01E72-7144-3A42-AC27-FDDD79CB6C05}"/>
              </a:ext>
            </a:extLst>
          </p:cNvPr>
          <p:cNvSpPr/>
          <p:nvPr/>
        </p:nvSpPr>
        <p:spPr>
          <a:xfrm rot="9900000">
            <a:off x="571894" y="2839133"/>
            <a:ext cx="1771650" cy="1771650"/>
          </a:xfrm>
          <a:prstGeom prst="arc">
            <a:avLst/>
          </a:prstGeom>
          <a:ln w="12700">
            <a:solidFill>
              <a:srgbClr val="F27547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9A57D0-364C-AD44-8CDA-BB6B8023C8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126" y="1502514"/>
            <a:ext cx="961197" cy="4035139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05678B85-9986-F442-8874-F78B1D02716D}"/>
              </a:ext>
            </a:extLst>
          </p:cNvPr>
          <p:cNvSpPr txBox="1"/>
          <p:nvPr/>
        </p:nvSpPr>
        <p:spPr>
          <a:xfrm>
            <a:off x="5839971" y="3824349"/>
            <a:ext cx="1919735" cy="1015663"/>
          </a:xfrm>
          <a:prstGeom prst="rect">
            <a:avLst/>
          </a:prstGeom>
          <a:noFill/>
        </p:spPr>
        <p:txBody>
          <a:bodyPr wrap="square" numCol="1" spcCol="792000" rtlCol="0">
            <a:spAutoFit/>
          </a:bodyPr>
          <a:lstStyle/>
          <a:p>
            <a:pPr>
              <a:lnSpc>
                <a:spcPts val="1200"/>
              </a:lnSpc>
            </a:pPr>
            <a:r>
              <a:rPr lang="es-419" sz="1050" dirty="0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La nueva cosecha del ícono Viña Don Melchor recibe 98 puntos por Jame </a:t>
            </a:r>
            <a:r>
              <a:rPr lang="es-419" sz="1050" dirty="0" err="1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Suckling</a:t>
            </a:r>
            <a:r>
              <a:rPr lang="es-419" sz="1050" dirty="0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, quien además lo elige N.4 entre los 100 mejores Vinos de Chile 2021.</a:t>
            </a:r>
            <a:endParaRPr lang="en" sz="1050" dirty="0">
              <a:solidFill>
                <a:srgbClr val="363636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7C24B0E6-2D8B-C642-A857-3FB1BFE58315}"/>
              </a:ext>
            </a:extLst>
          </p:cNvPr>
          <p:cNvSpPr/>
          <p:nvPr/>
        </p:nvSpPr>
        <p:spPr>
          <a:xfrm>
            <a:off x="11008543" y="3554831"/>
            <a:ext cx="71633" cy="71633"/>
          </a:xfrm>
          <a:prstGeom prst="ellipse">
            <a:avLst/>
          </a:prstGeom>
          <a:solidFill>
            <a:srgbClr val="F2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00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720D5FEB-847C-9F41-97AE-A00F6627C164}"/>
              </a:ext>
            </a:extLst>
          </p:cNvPr>
          <p:cNvSpPr/>
          <p:nvPr/>
        </p:nvSpPr>
        <p:spPr>
          <a:xfrm>
            <a:off x="5139927" y="2620751"/>
            <a:ext cx="71633" cy="71633"/>
          </a:xfrm>
          <a:prstGeom prst="ellipse">
            <a:avLst/>
          </a:prstGeom>
          <a:solidFill>
            <a:srgbClr val="F2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000"/>
          </a:p>
        </p:txBody>
      </p:sp>
      <p:sp>
        <p:nvSpPr>
          <p:cNvPr id="32" name="Arco 31">
            <a:extLst>
              <a:ext uri="{FF2B5EF4-FFF2-40B4-BE49-F238E27FC236}">
                <a16:creationId xmlns:a16="http://schemas.microsoft.com/office/drawing/2014/main" id="{1404D0DF-C7CC-9545-8D29-206855CAC482}"/>
              </a:ext>
            </a:extLst>
          </p:cNvPr>
          <p:cNvSpPr/>
          <p:nvPr/>
        </p:nvSpPr>
        <p:spPr>
          <a:xfrm rot="15625058" flipV="1">
            <a:off x="4410948" y="2634258"/>
            <a:ext cx="1771650" cy="1771650"/>
          </a:xfrm>
          <a:prstGeom prst="arc">
            <a:avLst/>
          </a:prstGeom>
          <a:ln w="12700">
            <a:solidFill>
              <a:srgbClr val="F27547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160145FC-8D94-FF43-BD3B-633C38DDA00D}"/>
              </a:ext>
            </a:extLst>
          </p:cNvPr>
          <p:cNvSpPr/>
          <p:nvPr/>
        </p:nvSpPr>
        <p:spPr>
          <a:xfrm>
            <a:off x="9135020" y="4002141"/>
            <a:ext cx="2468036" cy="2468036"/>
          </a:xfrm>
          <a:prstGeom prst="ellipse">
            <a:avLst/>
          </a:prstGeom>
          <a:noFill/>
          <a:ln w="19050">
            <a:solidFill>
              <a:srgbClr val="F27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9D9D9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2889F8E-72BF-8244-B5E9-E364FFAD8E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4"/>
          <a:stretch/>
        </p:blipFill>
        <p:spPr>
          <a:xfrm>
            <a:off x="8246781" y="2725476"/>
            <a:ext cx="2231831" cy="2231831"/>
          </a:xfrm>
          <a:prstGeom prst="ellipse">
            <a:avLst/>
          </a:prstGeom>
        </p:spPr>
      </p:pic>
      <p:sp>
        <p:nvSpPr>
          <p:cNvPr id="26" name="Elipse 25">
            <a:extLst>
              <a:ext uri="{FF2B5EF4-FFF2-40B4-BE49-F238E27FC236}">
                <a16:creationId xmlns:a16="http://schemas.microsoft.com/office/drawing/2014/main" id="{AC61CE38-A388-F046-94DE-EBE7E0C0602C}"/>
              </a:ext>
            </a:extLst>
          </p:cNvPr>
          <p:cNvSpPr/>
          <p:nvPr/>
        </p:nvSpPr>
        <p:spPr>
          <a:xfrm>
            <a:off x="8311750" y="3355223"/>
            <a:ext cx="71633" cy="71633"/>
          </a:xfrm>
          <a:prstGeom prst="ellipse">
            <a:avLst/>
          </a:prstGeom>
          <a:solidFill>
            <a:srgbClr val="F2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000"/>
          </a:p>
        </p:txBody>
      </p:sp>
      <p:sp>
        <p:nvSpPr>
          <p:cNvPr id="28" name="Arco 27">
            <a:extLst>
              <a:ext uri="{FF2B5EF4-FFF2-40B4-BE49-F238E27FC236}">
                <a16:creationId xmlns:a16="http://schemas.microsoft.com/office/drawing/2014/main" id="{B58B61CF-D990-5E45-A2D6-E1AD7A4CC788}"/>
              </a:ext>
            </a:extLst>
          </p:cNvPr>
          <p:cNvSpPr/>
          <p:nvPr/>
        </p:nvSpPr>
        <p:spPr>
          <a:xfrm rot="7200000" flipV="1">
            <a:off x="7895652" y="1734498"/>
            <a:ext cx="1771650" cy="1771650"/>
          </a:xfrm>
          <a:prstGeom prst="arc">
            <a:avLst/>
          </a:prstGeom>
          <a:ln w="12700">
            <a:solidFill>
              <a:srgbClr val="F27547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Triángulo 28">
            <a:extLst>
              <a:ext uri="{FF2B5EF4-FFF2-40B4-BE49-F238E27FC236}">
                <a16:creationId xmlns:a16="http://schemas.microsoft.com/office/drawing/2014/main" id="{BF8A27D6-F7A5-D347-B4D2-A75B80A1D84B}"/>
              </a:ext>
            </a:extLst>
          </p:cNvPr>
          <p:cNvSpPr/>
          <p:nvPr/>
        </p:nvSpPr>
        <p:spPr>
          <a:xfrm rot="19800000">
            <a:off x="8023446" y="1438649"/>
            <a:ext cx="251021" cy="216397"/>
          </a:xfrm>
          <a:prstGeom prst="triangle">
            <a:avLst/>
          </a:prstGeom>
          <a:solidFill>
            <a:srgbClr val="414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153F20BE-C5FA-BF4F-B82A-10C1A1327996}"/>
              </a:ext>
            </a:extLst>
          </p:cNvPr>
          <p:cNvSpPr/>
          <p:nvPr/>
        </p:nvSpPr>
        <p:spPr>
          <a:xfrm>
            <a:off x="8092103" y="1345070"/>
            <a:ext cx="1961396" cy="238539"/>
          </a:xfrm>
          <a:prstGeom prst="rect">
            <a:avLst/>
          </a:prstGeom>
          <a:solidFill>
            <a:srgbClr val="524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B4296DCE-D697-E641-8DB2-170353EAB683}"/>
              </a:ext>
            </a:extLst>
          </p:cNvPr>
          <p:cNvSpPr txBox="1"/>
          <p:nvPr/>
        </p:nvSpPr>
        <p:spPr>
          <a:xfrm>
            <a:off x="7977858" y="1322177"/>
            <a:ext cx="21898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0" dirty="0">
                <a:solidFill>
                  <a:schemeClr val="bg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VINO CONCHA Y TORO</a:t>
            </a:r>
            <a:endParaRPr lang="ru-RU" sz="1000" spc="150" dirty="0">
              <a:solidFill>
                <a:schemeClr val="bg1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4">
            <a:extLst>
              <a:ext uri="{FF2B5EF4-FFF2-40B4-BE49-F238E27FC236}">
                <a16:creationId xmlns:a16="http://schemas.microsoft.com/office/drawing/2014/main" id="{92CCECE6-FB0A-8643-BFF3-FE1022AEAC19}"/>
              </a:ext>
            </a:extLst>
          </p:cNvPr>
          <p:cNvSpPr txBox="1"/>
          <p:nvPr/>
        </p:nvSpPr>
        <p:spPr>
          <a:xfrm>
            <a:off x="8078634" y="1682962"/>
            <a:ext cx="2447724" cy="861774"/>
          </a:xfrm>
          <a:prstGeom prst="rect">
            <a:avLst/>
          </a:prstGeom>
          <a:noFill/>
        </p:spPr>
        <p:txBody>
          <a:bodyPr wrap="square" numCol="1" spcCol="792000" rtlCol="0">
            <a:spAutoFit/>
          </a:bodyPr>
          <a:lstStyle/>
          <a:p>
            <a:pPr>
              <a:lnSpc>
                <a:spcPts val="1200"/>
              </a:lnSpc>
            </a:pPr>
            <a:r>
              <a:rPr lang="es-419" sz="1050" dirty="0">
                <a:solidFill>
                  <a:srgbClr val="36363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La marca Concha y Toro es presentada en China, para potenciar el desarrollo de la categoría de vinos Ultra Premium chilenos en el mercado internacional.</a:t>
            </a:r>
            <a:endParaRPr lang="en" sz="1050" dirty="0">
              <a:solidFill>
                <a:srgbClr val="363636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519883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7944</TotalTime>
  <Words>1623</Words>
  <Application>Microsoft Office PowerPoint</Application>
  <PresentationFormat>Panorámica</PresentationFormat>
  <Paragraphs>268</Paragraphs>
  <Slides>28</Slides>
  <Notes>7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41" baseType="lpstr">
      <vt:lpstr>Arial</vt:lpstr>
      <vt:lpstr>Calibri</vt:lpstr>
      <vt:lpstr>Corbel</vt:lpstr>
      <vt:lpstr>Georgia</vt:lpstr>
      <vt:lpstr>Helvetica Neue</vt:lpstr>
      <vt:lpstr>Meta Serif OT Book</vt:lpstr>
      <vt:lpstr>Meta Serif OT Light</vt:lpstr>
      <vt:lpstr>Meta Serif OT Medium</vt:lpstr>
      <vt:lpstr>Open Sans</vt:lpstr>
      <vt:lpstr>Palatino Linotype</vt:lpstr>
      <vt:lpstr>Times New Roman</vt:lpstr>
      <vt:lpstr>Tema de Office</vt:lpstr>
      <vt:lpstr>Diapositiva de think-cell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FUERTE Y PERSEVERANTE COMPROMISO CON LA SUSTENTABILIDAD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Gonzalez Natalia</cp:lastModifiedBy>
  <cp:revision>141</cp:revision>
  <cp:lastPrinted>2022-04-22T17:32:28Z</cp:lastPrinted>
  <dcterms:created xsi:type="dcterms:W3CDTF">2022-04-06T19:25:02Z</dcterms:created>
  <dcterms:modified xsi:type="dcterms:W3CDTF">2022-05-24T16:00:40Z</dcterms:modified>
</cp:coreProperties>
</file>