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30"/>
  </p:notesMasterIdLst>
  <p:sldIdLst>
    <p:sldId id="1791" r:id="rId2"/>
    <p:sldId id="1796" r:id="rId3"/>
    <p:sldId id="296" r:id="rId4"/>
    <p:sldId id="294" r:id="rId5"/>
    <p:sldId id="1597" r:id="rId6"/>
    <p:sldId id="303" r:id="rId7"/>
    <p:sldId id="283" r:id="rId8"/>
    <p:sldId id="1794" r:id="rId9"/>
    <p:sldId id="1795" r:id="rId10"/>
    <p:sldId id="302" r:id="rId11"/>
    <p:sldId id="1750" r:id="rId12"/>
    <p:sldId id="1785" r:id="rId13"/>
    <p:sldId id="1790" r:id="rId14"/>
    <p:sldId id="1789" r:id="rId15"/>
    <p:sldId id="291" r:id="rId16"/>
    <p:sldId id="300" r:id="rId17"/>
    <p:sldId id="1793" r:id="rId18"/>
    <p:sldId id="1776" r:id="rId19"/>
    <p:sldId id="529" r:id="rId20"/>
    <p:sldId id="1783" r:id="rId21"/>
    <p:sldId id="1798" r:id="rId22"/>
    <p:sldId id="297" r:id="rId23"/>
    <p:sldId id="1768" r:id="rId24"/>
    <p:sldId id="1784" r:id="rId25"/>
    <p:sldId id="1770" r:id="rId26"/>
    <p:sldId id="1771" r:id="rId27"/>
    <p:sldId id="1772" r:id="rId28"/>
    <p:sldId id="1489" r:id="rId29"/>
  </p:sldIdLst>
  <p:sldSz cx="12192000" cy="6858000"/>
  <p:notesSz cx="6858000" cy="9144000"/>
  <p:defaultTextStyle>
    <a:defPPr>
      <a:defRPr lang="es-CL"/>
    </a:defPPr>
    <a:lvl1pPr marL="0" algn="l" defTabSz="914320" rtl="0" eaLnBrk="1" latinLnBrk="0" hangingPunct="1">
      <a:defRPr sz="1800" kern="1200">
        <a:solidFill>
          <a:schemeClr val="tx1"/>
        </a:solidFill>
        <a:latin typeface="+mn-lt"/>
        <a:ea typeface="+mn-ea"/>
        <a:cs typeface="+mn-cs"/>
      </a:defRPr>
    </a:lvl1pPr>
    <a:lvl2pPr marL="457161" algn="l" defTabSz="914320" rtl="0" eaLnBrk="1" latinLnBrk="0" hangingPunct="1">
      <a:defRPr sz="1800" kern="1200">
        <a:solidFill>
          <a:schemeClr val="tx1"/>
        </a:solidFill>
        <a:latin typeface="+mn-lt"/>
        <a:ea typeface="+mn-ea"/>
        <a:cs typeface="+mn-cs"/>
      </a:defRPr>
    </a:lvl2pPr>
    <a:lvl3pPr marL="914320" algn="l" defTabSz="914320" rtl="0" eaLnBrk="1" latinLnBrk="0" hangingPunct="1">
      <a:defRPr sz="1800" kern="1200">
        <a:solidFill>
          <a:schemeClr val="tx1"/>
        </a:solidFill>
        <a:latin typeface="+mn-lt"/>
        <a:ea typeface="+mn-ea"/>
        <a:cs typeface="+mn-cs"/>
      </a:defRPr>
    </a:lvl3pPr>
    <a:lvl4pPr marL="1371480" algn="l" defTabSz="914320" rtl="0" eaLnBrk="1" latinLnBrk="0" hangingPunct="1">
      <a:defRPr sz="1800" kern="1200">
        <a:solidFill>
          <a:schemeClr val="tx1"/>
        </a:solidFill>
        <a:latin typeface="+mn-lt"/>
        <a:ea typeface="+mn-ea"/>
        <a:cs typeface="+mn-cs"/>
      </a:defRPr>
    </a:lvl4pPr>
    <a:lvl5pPr marL="1828640" algn="l" defTabSz="914320" rtl="0" eaLnBrk="1" latinLnBrk="0" hangingPunct="1">
      <a:defRPr sz="1800" kern="1200">
        <a:solidFill>
          <a:schemeClr val="tx1"/>
        </a:solidFill>
        <a:latin typeface="+mn-lt"/>
        <a:ea typeface="+mn-ea"/>
        <a:cs typeface="+mn-cs"/>
      </a:defRPr>
    </a:lvl5pPr>
    <a:lvl6pPr marL="2285800" algn="l" defTabSz="914320" rtl="0" eaLnBrk="1" latinLnBrk="0" hangingPunct="1">
      <a:defRPr sz="1800" kern="1200">
        <a:solidFill>
          <a:schemeClr val="tx1"/>
        </a:solidFill>
        <a:latin typeface="+mn-lt"/>
        <a:ea typeface="+mn-ea"/>
        <a:cs typeface="+mn-cs"/>
      </a:defRPr>
    </a:lvl6pPr>
    <a:lvl7pPr marL="2742959" algn="l" defTabSz="914320" rtl="0" eaLnBrk="1" latinLnBrk="0" hangingPunct="1">
      <a:defRPr sz="1800" kern="1200">
        <a:solidFill>
          <a:schemeClr val="tx1"/>
        </a:solidFill>
        <a:latin typeface="+mn-lt"/>
        <a:ea typeface="+mn-ea"/>
        <a:cs typeface="+mn-cs"/>
      </a:defRPr>
    </a:lvl7pPr>
    <a:lvl8pPr marL="3200120" algn="l" defTabSz="914320" rtl="0" eaLnBrk="1" latinLnBrk="0" hangingPunct="1">
      <a:defRPr sz="1800" kern="1200">
        <a:solidFill>
          <a:schemeClr val="tx1"/>
        </a:solidFill>
        <a:latin typeface="+mn-lt"/>
        <a:ea typeface="+mn-ea"/>
        <a:cs typeface="+mn-cs"/>
      </a:defRPr>
    </a:lvl8pPr>
    <a:lvl9pPr marL="3657281" algn="l" defTabSz="91432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189" userDrawn="1">
          <p15:clr>
            <a:srgbClr val="A4A3A4"/>
          </p15:clr>
        </p15:guide>
        <p15:guide id="3" pos="7491" userDrawn="1">
          <p15:clr>
            <a:srgbClr val="A4A3A4"/>
          </p15:clr>
        </p15:guide>
        <p15:guide id="4" orient="horz" pos="278" userDrawn="1">
          <p15:clr>
            <a:srgbClr val="A4A3A4"/>
          </p15:clr>
        </p15:guide>
        <p15:guide id="6" pos="3250" userDrawn="1">
          <p15:clr>
            <a:srgbClr val="A4A3A4"/>
          </p15:clr>
        </p15:guide>
        <p15:guide id="7" pos="3840" userDrawn="1">
          <p15:clr>
            <a:srgbClr val="A4A3A4"/>
          </p15:clr>
        </p15:guide>
        <p15:guide id="8" pos="4430" userDrawn="1">
          <p15:clr>
            <a:srgbClr val="A4A3A4"/>
          </p15:clr>
        </p15:guide>
        <p15:guide id="11" orient="horz" pos="2160" userDrawn="1">
          <p15:clr>
            <a:srgbClr val="A4A3A4"/>
          </p15:clr>
        </p15:guide>
        <p15:guide id="12" orient="horz" pos="663" userDrawn="1">
          <p15:clr>
            <a:srgbClr val="A4A3A4"/>
          </p15:clr>
        </p15:guide>
        <p15:guide id="13" orient="horz" pos="3634" userDrawn="1">
          <p15:clr>
            <a:srgbClr val="A4A3A4"/>
          </p15:clr>
        </p15:guide>
      </p15:sldGuideLst>
    </p:ext>
    <p:ext uri="http://customooxmlschemas.google.com/">
      <go:slidesCustomData xmlns:go="http://customooxmlschemas.google.com/" xmlns:p15="http://schemas.microsoft.com/office/powerpoint/2012/main" xmlns="" roundtripDataSignature="AMtx7mimxO6lR7x5y2MnKh+Ztuz9t5/R5w==" r:id="rId35"/>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34"/>
    <a:srgbClr val="F4F4F4"/>
    <a:srgbClr val="00737E"/>
    <a:srgbClr val="2F808B"/>
    <a:srgbClr val="2D2A26"/>
    <a:srgbClr val="F27547"/>
    <a:srgbClr val="FF5B35"/>
    <a:srgbClr val="FF7049"/>
    <a:srgbClr val="524F4B"/>
    <a:srgbClr val="414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56" autoAdjust="0"/>
    <p:restoredTop sz="95890"/>
  </p:normalViewPr>
  <p:slideViewPr>
    <p:cSldViewPr snapToGrid="0" snapToObjects="1">
      <p:cViewPr varScale="1">
        <p:scale>
          <a:sx n="61" d="100"/>
          <a:sy n="61" d="100"/>
        </p:scale>
        <p:origin x="1092" y="92"/>
      </p:cViewPr>
      <p:guideLst>
        <p:guide orient="horz" pos="3974"/>
        <p:guide pos="189"/>
        <p:guide pos="7491"/>
        <p:guide orient="horz" pos="278"/>
        <p:guide pos="3250"/>
        <p:guide pos="3840"/>
        <p:guide pos="4430"/>
        <p:guide orient="horz" pos="2160"/>
        <p:guide orient="horz" pos="663"/>
        <p:guide orient="horz" pos="363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customschemas.google.com/relationships/presentationmetadata" Target="metadata"/><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PRINCIPAL + INVEST</c:v>
                </c:pt>
              </c:strCache>
            </c:strRef>
          </c:tx>
          <c:spPr>
            <a:solidFill>
              <a:srgbClr val="F27547">
                <a:alpha val="90196"/>
              </a:srgbClr>
            </a:solidFill>
            <a:ln>
              <a:noFill/>
            </a:ln>
            <a:effectLst/>
          </c:spPr>
          <c:invertIfNegative val="0"/>
          <c:dLbls>
            <c:dLbl>
              <c:idx val="0"/>
              <c:layout>
                <c:manualLayout>
                  <c:x val="0"/>
                  <c:y val="-5.6687451282386253E-2"/>
                </c:manualLayout>
              </c:layout>
              <c:tx>
                <c:rich>
                  <a:bodyPr/>
                  <a:lstStyle/>
                  <a:p>
                    <a:r>
                      <a:rPr lang="en-US" dirty="0"/>
                      <a:t>36.0</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3144-EB4D-B2AA-68AE48382588}"/>
                </c:ext>
              </c:extLst>
            </c:dLbl>
            <c:dLbl>
              <c:idx val="1"/>
              <c:layout>
                <c:manualLayout>
                  <c:x val="0"/>
                  <c:y val="-5.3703901214892248E-2"/>
                </c:manualLayout>
              </c:layout>
              <c:tx>
                <c:rich>
                  <a:bodyPr/>
                  <a:lstStyle/>
                  <a:p>
                    <a:r>
                      <a:rPr lang="en-US" dirty="0"/>
                      <a:t>37.8</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144-EB4D-B2AA-68AE48382588}"/>
                </c:ext>
              </c:extLst>
            </c:dLbl>
            <c:dLbl>
              <c:idx val="2"/>
              <c:layout>
                <c:manualLayout>
                  <c:x val="0"/>
                  <c:y val="-4.4753251012410157E-2"/>
                </c:manualLayout>
              </c:layout>
              <c:tx>
                <c:rich>
                  <a:bodyPr/>
                  <a:lstStyle/>
                  <a:p>
                    <a:r>
                      <a:rPr lang="en-US" dirty="0"/>
                      <a:t>40.7</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3144-EB4D-B2AA-68AE48382588}"/>
                </c:ext>
              </c:extLst>
            </c:dLbl>
            <c:dLbl>
              <c:idx val="3"/>
              <c:layout>
                <c:manualLayout>
                  <c:x val="0"/>
                  <c:y val="-4.911241073409342E-2"/>
                </c:manualLayout>
              </c:layout>
              <c:tx>
                <c:rich>
                  <a:bodyPr/>
                  <a:lstStyle/>
                  <a:p>
                    <a:r>
                      <a:rPr lang="en-US" dirty="0"/>
                      <a:t>45.9</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144-EB4D-B2AA-68AE48382588}"/>
                </c:ext>
              </c:extLst>
            </c:dLbl>
            <c:dLbl>
              <c:idx val="4"/>
              <c:layout>
                <c:manualLayout>
                  <c:x val="-1.6217274777071919E-16"/>
                  <c:y val="-4.7406235921948217E-2"/>
                </c:manualLayout>
              </c:layout>
              <c:tx>
                <c:rich>
                  <a:bodyPr/>
                  <a:lstStyle/>
                  <a:p>
                    <a:r>
                      <a:rPr lang="en-US" dirty="0"/>
                      <a:t>49.2</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3144-EB4D-B2AA-68AE4838258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27547"/>
                    </a:solidFill>
                    <a:latin typeface="Corbel" panose="020B0503020204020204" pitchFamily="34" charset="0"/>
                    <a:ea typeface="+mn-ea"/>
                    <a:cs typeface="+mn-cs"/>
                  </a:defRPr>
                </a:pPr>
                <a:endParaRPr lang="es-CL"/>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numRef>
              <c:f>Hoja1!$A$2:$A$6</c:f>
              <c:numCache>
                <c:formatCode>General</c:formatCode>
                <c:ptCount val="5"/>
                <c:pt idx="0">
                  <c:v>2017</c:v>
                </c:pt>
                <c:pt idx="1">
                  <c:v>2018</c:v>
                </c:pt>
                <c:pt idx="2">
                  <c:v>2019</c:v>
                </c:pt>
                <c:pt idx="3">
                  <c:v>2020</c:v>
                </c:pt>
                <c:pt idx="4">
                  <c:v>2021</c:v>
                </c:pt>
              </c:numCache>
            </c:numRef>
          </c:cat>
          <c:val>
            <c:numRef>
              <c:f>Hoja1!$B$2:$B$6</c:f>
              <c:numCache>
                <c:formatCode>0.0</c:formatCode>
                <c:ptCount val="5"/>
                <c:pt idx="0">
                  <c:v>36</c:v>
                </c:pt>
                <c:pt idx="1">
                  <c:v>37.799999999999997</c:v>
                </c:pt>
                <c:pt idx="2">
                  <c:v>40.700000000000003</c:v>
                </c:pt>
                <c:pt idx="3">
                  <c:v>45.9</c:v>
                </c:pt>
                <c:pt idx="4">
                  <c:v>49.3</c:v>
                </c:pt>
              </c:numCache>
            </c:numRef>
          </c:val>
          <c:extLst>
            <c:ext xmlns:c16="http://schemas.microsoft.com/office/drawing/2014/chart" uri="{C3380CC4-5D6E-409C-BE32-E72D297353CC}">
              <c16:uniqueId val="{00000005-3144-EB4D-B2AA-68AE48382588}"/>
            </c:ext>
          </c:extLst>
        </c:ser>
        <c:ser>
          <c:idx val="1"/>
          <c:order val="1"/>
          <c:tx>
            <c:strRef>
              <c:f>Hoja1!$C$1</c:f>
              <c:strCache>
                <c:ptCount val="1"/>
                <c:pt idx="0">
                  <c:v>OTHER BRANDS</c:v>
                </c:pt>
              </c:strCache>
            </c:strRef>
          </c:tx>
          <c:spPr>
            <a:solidFill>
              <a:schemeClr val="bg1">
                <a:lumMod val="85000"/>
              </a:schemeClr>
            </a:solidFill>
            <a:ln>
              <a:noFill/>
            </a:ln>
            <a:effectLst/>
          </c:spPr>
          <c:invertIfNegative val="0"/>
          <c:dLbls>
            <c:delete val="1"/>
          </c:dLbls>
          <c:cat>
            <c:numRef>
              <c:f>Hoja1!$A$2:$A$6</c:f>
              <c:numCache>
                <c:formatCode>General</c:formatCode>
                <c:ptCount val="5"/>
                <c:pt idx="0">
                  <c:v>2017</c:v>
                </c:pt>
                <c:pt idx="1">
                  <c:v>2018</c:v>
                </c:pt>
                <c:pt idx="2">
                  <c:v>2019</c:v>
                </c:pt>
                <c:pt idx="3">
                  <c:v>2020</c:v>
                </c:pt>
                <c:pt idx="4">
                  <c:v>2021</c:v>
                </c:pt>
              </c:numCache>
            </c:numRef>
          </c:cat>
          <c:val>
            <c:numRef>
              <c:f>Hoja1!$C$2:$C$6</c:f>
              <c:numCache>
                <c:formatCode>0.0</c:formatCode>
                <c:ptCount val="5"/>
                <c:pt idx="0">
                  <c:v>64</c:v>
                </c:pt>
                <c:pt idx="1">
                  <c:v>62.2</c:v>
                </c:pt>
                <c:pt idx="2">
                  <c:v>59.3</c:v>
                </c:pt>
                <c:pt idx="3">
                  <c:v>54.1</c:v>
                </c:pt>
                <c:pt idx="4">
                  <c:v>50.7</c:v>
                </c:pt>
              </c:numCache>
            </c:numRef>
          </c:val>
          <c:extLst>
            <c:ext xmlns:c16="http://schemas.microsoft.com/office/drawing/2014/chart" uri="{C3380CC4-5D6E-409C-BE32-E72D297353CC}">
              <c16:uniqueId val="{00000006-3144-EB4D-B2AA-68AE48382588}"/>
            </c:ext>
          </c:extLst>
        </c:ser>
        <c:dLbls>
          <c:showLegendKey val="0"/>
          <c:showVal val="1"/>
          <c:showCatName val="0"/>
          <c:showSerName val="0"/>
          <c:showPercent val="0"/>
          <c:showBubbleSize val="0"/>
        </c:dLbls>
        <c:gapWidth val="75"/>
        <c:axId val="41117311"/>
        <c:axId val="45358991"/>
      </c:barChart>
      <c:catAx>
        <c:axId val="41117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orbel" panose="020B0503020204020204" pitchFamily="34" charset="0"/>
                <a:ea typeface="+mn-ea"/>
                <a:cs typeface="+mn-cs"/>
              </a:defRPr>
            </a:pPr>
            <a:endParaRPr lang="es-CL"/>
          </a:p>
        </c:txPr>
        <c:crossAx val="45358991"/>
        <c:crosses val="autoZero"/>
        <c:auto val="1"/>
        <c:lblAlgn val="ctr"/>
        <c:lblOffset val="100"/>
        <c:noMultiLvlLbl val="0"/>
      </c:catAx>
      <c:valAx>
        <c:axId val="4535899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rbel" panose="020B0503020204020204" pitchFamily="34" charset="0"/>
                <a:ea typeface="+mn-ea"/>
                <a:cs typeface="+mn-cs"/>
              </a:defRPr>
            </a:pPr>
            <a:endParaRPr lang="es-CL"/>
          </a:p>
        </c:txPr>
        <c:crossAx val="41117311"/>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orbel" panose="020B0503020204020204" pitchFamily="34" charset="0"/>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D1B08-AF02-1142-83AE-057D55F07BED}" type="datetimeFigureOut">
              <a:rPr lang="es-CL" smtClean="0"/>
              <a:t>24-05-2022</a:t>
            </a:fld>
            <a:endParaRPr lang="es-CL"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51E07-47A2-1C47-A706-3770C2AD514D}" type="slidenum">
              <a:rPr lang="es-CL" smtClean="0"/>
              <a:t>‹Nº›</a:t>
            </a:fld>
            <a:endParaRPr lang="es-CL" dirty="0"/>
          </a:p>
        </p:txBody>
      </p:sp>
    </p:spTree>
    <p:extLst>
      <p:ext uri="{BB962C8B-B14F-4D97-AF65-F5344CB8AC3E}">
        <p14:creationId xmlns:p14="http://schemas.microsoft.com/office/powerpoint/2010/main" val="415839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7851E07-47A2-1C47-A706-3770C2AD514D}" type="slidenum">
              <a:rPr lang="es-CL" smtClean="0"/>
              <a:t>3</a:t>
            </a:fld>
            <a:endParaRPr lang="es-CL" dirty="0"/>
          </a:p>
        </p:txBody>
      </p:sp>
    </p:spTree>
    <p:extLst>
      <p:ext uri="{BB962C8B-B14F-4D97-AF65-F5344CB8AC3E}">
        <p14:creationId xmlns:p14="http://schemas.microsoft.com/office/powerpoint/2010/main" val="186535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7851E07-47A2-1C47-A706-3770C2AD514D}" type="slidenum">
              <a:rPr lang="es-CL" smtClean="0"/>
              <a:t>9</a:t>
            </a:fld>
            <a:endParaRPr lang="es-CL" dirty="0"/>
          </a:p>
        </p:txBody>
      </p:sp>
    </p:spTree>
    <p:extLst>
      <p:ext uri="{BB962C8B-B14F-4D97-AF65-F5344CB8AC3E}">
        <p14:creationId xmlns:p14="http://schemas.microsoft.com/office/powerpoint/2010/main" val="303602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FAB9879-5668-45D0-93ED-286ADD2C05FB}" type="slidenum">
              <a:rPr lang="es-CL" smtClean="0"/>
              <a:pPr/>
              <a:t>11</a:t>
            </a:fld>
            <a:endParaRPr lang="es-CL" dirty="0"/>
          </a:p>
        </p:txBody>
      </p:sp>
    </p:spTree>
    <p:extLst>
      <p:ext uri="{BB962C8B-B14F-4D97-AF65-F5344CB8AC3E}">
        <p14:creationId xmlns:p14="http://schemas.microsoft.com/office/powerpoint/2010/main" val="231053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7851E07-47A2-1C47-A706-3770C2AD514D}" type="slidenum">
              <a:rPr lang="es-CL" smtClean="0"/>
              <a:t>16</a:t>
            </a:fld>
            <a:endParaRPr lang="es-CL" dirty="0"/>
          </a:p>
        </p:txBody>
      </p:sp>
    </p:spTree>
    <p:extLst>
      <p:ext uri="{BB962C8B-B14F-4D97-AF65-F5344CB8AC3E}">
        <p14:creationId xmlns:p14="http://schemas.microsoft.com/office/powerpoint/2010/main" val="231199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7851E07-47A2-1C47-A706-3770C2AD514D}" type="slidenum">
              <a:rPr lang="es-CL" smtClean="0"/>
              <a:t>25</a:t>
            </a:fld>
            <a:endParaRPr lang="es-CL" dirty="0"/>
          </a:p>
        </p:txBody>
      </p:sp>
    </p:spTree>
    <p:extLst>
      <p:ext uri="{BB962C8B-B14F-4D97-AF65-F5344CB8AC3E}">
        <p14:creationId xmlns:p14="http://schemas.microsoft.com/office/powerpoint/2010/main" val="1848377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7851E07-47A2-1C47-A706-3770C2AD514D}" type="slidenum">
              <a:rPr lang="es-CL" smtClean="0"/>
              <a:t>27</a:t>
            </a:fld>
            <a:endParaRPr lang="es-CL" dirty="0"/>
          </a:p>
        </p:txBody>
      </p:sp>
    </p:spTree>
    <p:extLst>
      <p:ext uri="{BB962C8B-B14F-4D97-AF65-F5344CB8AC3E}">
        <p14:creationId xmlns:p14="http://schemas.microsoft.com/office/powerpoint/2010/main" val="246414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2075" y="744538"/>
            <a:ext cx="6613525" cy="3721100"/>
          </a:xfrm>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pPr>
              <a:defRPr/>
            </a:pPr>
            <a:fld id="{52AE6F37-83D5-4CB3-BDCB-567FB6386789}" type="slidenum">
              <a:rPr lang="es-CL" smtClean="0"/>
              <a:pPr>
                <a:defRPr/>
              </a:pPr>
              <a:t>28</a:t>
            </a:fld>
            <a:endParaRPr lang="es-CL" dirty="0"/>
          </a:p>
        </p:txBody>
      </p:sp>
    </p:spTree>
    <p:extLst>
      <p:ext uri="{BB962C8B-B14F-4D97-AF65-F5344CB8AC3E}">
        <p14:creationId xmlns:p14="http://schemas.microsoft.com/office/powerpoint/2010/main" val="1170244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439C931-441B-ADB9-5378-499D575D31D4}"/>
              </a:ext>
            </a:extLst>
          </p:cNvPr>
          <p:cNvSpPr/>
          <p:nvPr userDrawn="1"/>
        </p:nvSpPr>
        <p:spPr>
          <a:xfrm>
            <a:off x="-52316" y="441326"/>
            <a:ext cx="12296633" cy="5867400"/>
          </a:xfrm>
          <a:prstGeom prst="rect">
            <a:avLst/>
          </a:prstGeom>
          <a:solidFill>
            <a:srgbClr val="2D2A26">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6" name="Imagen 5">
            <a:extLst>
              <a:ext uri="{FF2B5EF4-FFF2-40B4-BE49-F238E27FC236}">
                <a16:creationId xmlns:a16="http://schemas.microsoft.com/office/drawing/2014/main" id="{A97B59C0-4C20-6015-3B0C-EFD913676E6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Tree>
    <p:extLst>
      <p:ext uri="{BB962C8B-B14F-4D97-AF65-F5344CB8AC3E}">
        <p14:creationId xmlns:p14="http://schemas.microsoft.com/office/powerpoint/2010/main" val="607508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245EF97-63B3-F558-51EA-45C8905C6CEB}"/>
              </a:ext>
            </a:extLst>
          </p:cNvPr>
          <p:cNvSpPr/>
          <p:nvPr userDrawn="1"/>
        </p:nvSpPr>
        <p:spPr>
          <a:xfrm>
            <a:off x="-52317" y="-177800"/>
            <a:ext cx="12296633" cy="7035800"/>
          </a:xfrm>
          <a:prstGeom prst="rect">
            <a:avLst/>
          </a:prstGeom>
          <a:solidFill>
            <a:srgbClr val="2D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2" name="Imagen 1">
            <a:extLst>
              <a:ext uri="{FF2B5EF4-FFF2-40B4-BE49-F238E27FC236}">
                <a16:creationId xmlns:a16="http://schemas.microsoft.com/office/drawing/2014/main" id="{10378512-8D55-FF22-A9D8-0776B281FFB2}"/>
              </a:ext>
            </a:extLst>
          </p:cNvPr>
          <p:cNvPicPr>
            <a:picLocks noChangeAspect="1"/>
          </p:cNvPicPr>
          <p:nvPr userDrawn="1"/>
        </p:nvPicPr>
        <p:blipFill>
          <a:blip r:embed="rId2"/>
          <a:stretch>
            <a:fillRect/>
          </a:stretch>
        </p:blipFill>
        <p:spPr>
          <a:xfrm>
            <a:off x="5478463" y="6497424"/>
            <a:ext cx="1235075" cy="174071"/>
          </a:xfrm>
          <a:prstGeom prst="rect">
            <a:avLst/>
          </a:prstGeom>
        </p:spPr>
      </p:pic>
    </p:spTree>
    <p:extLst>
      <p:ext uri="{BB962C8B-B14F-4D97-AF65-F5344CB8AC3E}">
        <p14:creationId xmlns:p14="http://schemas.microsoft.com/office/powerpoint/2010/main" val="353479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Base 8">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EC5884D-4D89-4F48-A34E-E5E1F19F3D14}"/>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64118" y="6454239"/>
            <a:ext cx="1263764" cy="244432"/>
          </a:xfrm>
          <a:prstGeom prst="rect">
            <a:avLst/>
          </a:prstGeom>
        </p:spPr>
      </p:pic>
    </p:spTree>
    <p:extLst>
      <p:ext uri="{BB962C8B-B14F-4D97-AF65-F5344CB8AC3E}">
        <p14:creationId xmlns:p14="http://schemas.microsoft.com/office/powerpoint/2010/main" val="422136917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18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439C931-441B-ADB9-5378-499D575D31D4}"/>
              </a:ext>
            </a:extLst>
          </p:cNvPr>
          <p:cNvSpPr/>
          <p:nvPr userDrawn="1"/>
        </p:nvSpPr>
        <p:spPr>
          <a:xfrm>
            <a:off x="-52316" y="441326"/>
            <a:ext cx="12296633" cy="6556374"/>
          </a:xfrm>
          <a:prstGeom prst="rect">
            <a:avLst/>
          </a:prstGeom>
          <a:solidFill>
            <a:srgbClr val="2D2A26">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6" name="Imagen 5">
            <a:extLst>
              <a:ext uri="{FF2B5EF4-FFF2-40B4-BE49-F238E27FC236}">
                <a16:creationId xmlns:a16="http://schemas.microsoft.com/office/drawing/2014/main" id="{A97B59C0-4C20-6015-3B0C-EFD913676E6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Tree>
    <p:extLst>
      <p:ext uri="{BB962C8B-B14F-4D97-AF65-F5344CB8AC3E}">
        <p14:creationId xmlns:p14="http://schemas.microsoft.com/office/powerpoint/2010/main" val="12413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245EF97-63B3-F558-51EA-45C8905C6CEB}"/>
              </a:ext>
            </a:extLst>
          </p:cNvPr>
          <p:cNvSpPr/>
          <p:nvPr userDrawn="1"/>
        </p:nvSpPr>
        <p:spPr>
          <a:xfrm>
            <a:off x="-52316" y="-88900"/>
            <a:ext cx="12296633" cy="6397626"/>
          </a:xfrm>
          <a:prstGeom prst="rect">
            <a:avLst/>
          </a:prstGeom>
          <a:solidFill>
            <a:srgbClr val="2D2A26">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6" name="Imagen 5">
            <a:extLst>
              <a:ext uri="{FF2B5EF4-FFF2-40B4-BE49-F238E27FC236}">
                <a16:creationId xmlns:a16="http://schemas.microsoft.com/office/drawing/2014/main" id="{451F82A8-A496-4EFB-9DE7-D3C8DDCFAAF2}"/>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Tree>
    <p:extLst>
      <p:ext uri="{BB962C8B-B14F-4D97-AF65-F5344CB8AC3E}">
        <p14:creationId xmlns:p14="http://schemas.microsoft.com/office/powerpoint/2010/main" val="396992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245EF97-63B3-F558-51EA-45C8905C6CEB}"/>
              </a:ext>
            </a:extLst>
          </p:cNvPr>
          <p:cNvSpPr/>
          <p:nvPr userDrawn="1"/>
        </p:nvSpPr>
        <p:spPr>
          <a:xfrm>
            <a:off x="-52316" y="-88900"/>
            <a:ext cx="12296633" cy="7035800"/>
          </a:xfrm>
          <a:prstGeom prst="rect">
            <a:avLst/>
          </a:prstGeom>
          <a:solidFill>
            <a:srgbClr val="2D2A26">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6" name="Imagen 5">
            <a:extLst>
              <a:ext uri="{FF2B5EF4-FFF2-40B4-BE49-F238E27FC236}">
                <a16:creationId xmlns:a16="http://schemas.microsoft.com/office/drawing/2014/main" id="{451F82A8-A496-4EFB-9DE7-D3C8DDCFAAF2}"/>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Tree>
    <p:extLst>
      <p:ext uri="{BB962C8B-B14F-4D97-AF65-F5344CB8AC3E}">
        <p14:creationId xmlns:p14="http://schemas.microsoft.com/office/powerpoint/2010/main" val="95714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97B59C0-4C20-6015-3B0C-EFD913676E6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cxnSp>
        <p:nvCxnSpPr>
          <p:cNvPr id="4" name="Conector recto 3">
            <a:extLst>
              <a:ext uri="{FF2B5EF4-FFF2-40B4-BE49-F238E27FC236}">
                <a16:creationId xmlns:a16="http://schemas.microsoft.com/office/drawing/2014/main" id="{EAFB9308-5FA8-EB77-02CB-A4C50D8D1A68}"/>
              </a:ext>
            </a:extLst>
          </p:cNvPr>
          <p:cNvCxnSpPr>
            <a:cxnSpLocks/>
          </p:cNvCxnSpPr>
          <p:nvPr userDrawn="1"/>
        </p:nvCxnSpPr>
        <p:spPr>
          <a:xfrm>
            <a:off x="-79780" y="441325"/>
            <a:ext cx="12335195" cy="0"/>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98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97B59C0-4C20-6015-3B0C-EFD913676E6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cxnSp>
        <p:nvCxnSpPr>
          <p:cNvPr id="7" name="Conector recto 6">
            <a:extLst>
              <a:ext uri="{FF2B5EF4-FFF2-40B4-BE49-F238E27FC236}">
                <a16:creationId xmlns:a16="http://schemas.microsoft.com/office/drawing/2014/main" id="{12FF49CA-7468-A9D9-965E-76FBD8B4E5EB}"/>
              </a:ext>
            </a:extLst>
          </p:cNvPr>
          <p:cNvCxnSpPr>
            <a:cxnSpLocks/>
          </p:cNvCxnSpPr>
          <p:nvPr userDrawn="1"/>
        </p:nvCxnSpPr>
        <p:spPr>
          <a:xfrm>
            <a:off x="-42958" y="6308726"/>
            <a:ext cx="12310647" cy="0"/>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22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439C931-441B-ADB9-5378-499D575D31D4}"/>
              </a:ext>
            </a:extLst>
          </p:cNvPr>
          <p:cNvSpPr/>
          <p:nvPr userDrawn="1"/>
        </p:nvSpPr>
        <p:spPr>
          <a:xfrm>
            <a:off x="-52316" y="441326"/>
            <a:ext cx="12296633" cy="5867400"/>
          </a:xfrm>
          <a:prstGeom prst="rect">
            <a:avLst/>
          </a:prstGeom>
          <a:solidFill>
            <a:srgbClr val="2D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6" name="Imagen 5">
            <a:extLst>
              <a:ext uri="{FF2B5EF4-FFF2-40B4-BE49-F238E27FC236}">
                <a16:creationId xmlns:a16="http://schemas.microsoft.com/office/drawing/2014/main" id="{A97B59C0-4C20-6015-3B0C-EFD913676E6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Tree>
    <p:extLst>
      <p:ext uri="{BB962C8B-B14F-4D97-AF65-F5344CB8AC3E}">
        <p14:creationId xmlns:p14="http://schemas.microsoft.com/office/powerpoint/2010/main" val="1208641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439C931-441B-ADB9-5378-499D575D31D4}"/>
              </a:ext>
            </a:extLst>
          </p:cNvPr>
          <p:cNvSpPr/>
          <p:nvPr userDrawn="1"/>
        </p:nvSpPr>
        <p:spPr>
          <a:xfrm>
            <a:off x="-52316" y="441326"/>
            <a:ext cx="12296633" cy="6556374"/>
          </a:xfrm>
          <a:prstGeom prst="rect">
            <a:avLst/>
          </a:prstGeom>
          <a:solidFill>
            <a:srgbClr val="2D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4" name="Imagen 3">
            <a:extLst>
              <a:ext uri="{FF2B5EF4-FFF2-40B4-BE49-F238E27FC236}">
                <a16:creationId xmlns:a16="http://schemas.microsoft.com/office/drawing/2014/main" id="{CDF23EF2-D0B0-4AF9-D3ED-6E78EFFD62E6}"/>
              </a:ext>
            </a:extLst>
          </p:cNvPr>
          <p:cNvPicPr>
            <a:picLocks noChangeAspect="1"/>
          </p:cNvPicPr>
          <p:nvPr userDrawn="1"/>
        </p:nvPicPr>
        <p:blipFill>
          <a:blip r:embed="rId2"/>
          <a:stretch>
            <a:fillRect/>
          </a:stretch>
        </p:blipFill>
        <p:spPr>
          <a:xfrm>
            <a:off x="5478463" y="6497424"/>
            <a:ext cx="1235075" cy="174071"/>
          </a:xfrm>
          <a:prstGeom prst="rect">
            <a:avLst/>
          </a:prstGeom>
        </p:spPr>
      </p:pic>
    </p:spTree>
    <p:extLst>
      <p:ext uri="{BB962C8B-B14F-4D97-AF65-F5344CB8AC3E}">
        <p14:creationId xmlns:p14="http://schemas.microsoft.com/office/powerpoint/2010/main" val="2549405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Diapositiva de títul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245EF97-63B3-F558-51EA-45C8905C6CEB}"/>
              </a:ext>
            </a:extLst>
          </p:cNvPr>
          <p:cNvSpPr/>
          <p:nvPr userDrawn="1"/>
        </p:nvSpPr>
        <p:spPr>
          <a:xfrm>
            <a:off x="-52316" y="-88900"/>
            <a:ext cx="12296633" cy="6397626"/>
          </a:xfrm>
          <a:prstGeom prst="rect">
            <a:avLst/>
          </a:prstGeom>
          <a:solidFill>
            <a:srgbClr val="2D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dirty="0"/>
          </a:p>
        </p:txBody>
      </p:sp>
      <p:pic>
        <p:nvPicPr>
          <p:cNvPr id="6" name="Imagen 5">
            <a:extLst>
              <a:ext uri="{FF2B5EF4-FFF2-40B4-BE49-F238E27FC236}">
                <a16:creationId xmlns:a16="http://schemas.microsoft.com/office/drawing/2014/main" id="{451F82A8-A496-4EFB-9DE7-D3C8DDCFAAF2}"/>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Tree>
    <p:extLst>
      <p:ext uri="{BB962C8B-B14F-4D97-AF65-F5344CB8AC3E}">
        <p14:creationId xmlns:p14="http://schemas.microsoft.com/office/powerpoint/2010/main" val="52876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917" y="306933"/>
            <a:ext cx="11662168" cy="1383755"/>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264916" y="2066693"/>
            <a:ext cx="11662169" cy="4237124"/>
          </a:xfrm>
          <a:prstGeom prst="rect">
            <a:avLst/>
          </a:prstGeom>
        </p:spPr>
        <p:txBody>
          <a:bodyPr vert="horz" lIns="91440" tIns="45720" rIns="91440" bIns="45720" rtlCol="0">
            <a:normAutofit/>
          </a:bodyPr>
          <a:lstStyle/>
          <a:p>
            <a:pPr lvl="0"/>
            <a:r>
              <a:rPr lang="es-ES" dirty="0"/>
              <a:t>Editar los estilos de texto del patrón
Segundo nivel
Tercer nivel
Cuarto nivel
Quinto nivel</a:t>
            </a:r>
            <a:endParaRPr lang="en-US" dirty="0"/>
          </a:p>
        </p:txBody>
      </p:sp>
    </p:spTree>
    <p:extLst>
      <p:ext uri="{BB962C8B-B14F-4D97-AF65-F5344CB8AC3E}">
        <p14:creationId xmlns:p14="http://schemas.microsoft.com/office/powerpoint/2010/main" val="1716633082"/>
      </p:ext>
    </p:extLst>
  </p:cSld>
  <p:clrMap bg1="lt1" tx1="dk1" bg2="lt2" tx2="dk2" accent1="accent1" accent2="accent2" accent3="accent3" accent4="accent4" accent5="accent5" accent6="accent6" hlink="hlink" folHlink="folHlink"/>
  <p:sldLayoutIdLst>
    <p:sldLayoutId id="2147483693" r:id="rId1"/>
    <p:sldLayoutId id="2147483685" r:id="rId2"/>
    <p:sldLayoutId id="2147483683" r:id="rId3"/>
    <p:sldLayoutId id="2147483686" r:id="rId4"/>
    <p:sldLayoutId id="2147483692" r:id="rId5"/>
    <p:sldLayoutId id="2147483677" r:id="rId6"/>
    <p:sldLayoutId id="2147483689" r:id="rId7"/>
    <p:sldLayoutId id="2147483690" r:id="rId8"/>
    <p:sldLayoutId id="2147483691" r:id="rId9"/>
    <p:sldLayoutId id="2147483688" r:id="rId10"/>
    <p:sldLayoutId id="2147483695" r:id="rId11"/>
    <p:sldLayoutId id="2147483687" r:id="rId12"/>
  </p:sldLayoutIdLst>
  <p:txStyles>
    <p:titleStyle>
      <a:lvl1pPr algn="l" defTabSz="914400" rtl="0" eaLnBrk="1" latinLnBrk="0" hangingPunct="1">
        <a:lnSpc>
          <a:spcPct val="90000"/>
        </a:lnSpc>
        <a:spcBef>
          <a:spcPct val="0"/>
        </a:spcBef>
        <a:buNone/>
        <a:defRPr sz="4400" kern="1200">
          <a:solidFill>
            <a:srgbClr val="524F4B"/>
          </a:solidFill>
          <a:latin typeface="Corbel" panose="020B0503020204020204" pitchFamily="34" charset="0"/>
          <a:ea typeface="+mj-ea"/>
          <a:cs typeface="+mj-cs"/>
        </a:defRPr>
      </a:lvl1pPr>
    </p:titleStyle>
    <p:bodyStyle>
      <a:lvl1pPr marL="0" indent="0" algn="l" defTabSz="914400" rtl="0" eaLnBrk="1" latinLnBrk="0" hangingPunct="1">
        <a:lnSpc>
          <a:spcPts val="2400"/>
        </a:lnSpc>
        <a:spcBef>
          <a:spcPts val="1000"/>
        </a:spcBef>
        <a:buFont typeface="Arial" panose="020B0604020202020204" pitchFamily="34" charset="0"/>
        <a:buNone/>
        <a:defRPr sz="2000" kern="1200">
          <a:solidFill>
            <a:srgbClr val="2D2A25"/>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xml"/><Relationship Id="rId5" Type="http://schemas.openxmlformats.org/officeDocument/2006/relationships/image" Target="../media/image21.emf"/><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01A0F95-8913-FD4B-9DC5-9FC8E02FEE33}"/>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ángulo 8">
            <a:extLst>
              <a:ext uri="{FF2B5EF4-FFF2-40B4-BE49-F238E27FC236}">
                <a16:creationId xmlns:a16="http://schemas.microsoft.com/office/drawing/2014/main" id="{D3E50D9C-133C-0746-8A0E-AF80EE92CC44}"/>
              </a:ext>
            </a:extLst>
          </p:cNvPr>
          <p:cNvSpPr/>
          <p:nvPr/>
        </p:nvSpPr>
        <p:spPr>
          <a:xfrm>
            <a:off x="3333160" y="2824906"/>
            <a:ext cx="5525680" cy="869982"/>
          </a:xfrm>
          <a:prstGeom prst="rect">
            <a:avLst/>
          </a:prstGeom>
        </p:spPr>
        <p:txBody>
          <a:bodyPr wrap="none">
            <a:spAutoFit/>
          </a:bodyPr>
          <a:lstStyle/>
          <a:p>
            <a:pPr algn="ctr">
              <a:lnSpc>
                <a:spcPts val="7120"/>
              </a:lnSpc>
            </a:pPr>
            <a:r>
              <a:rPr lang="en-US" sz="2800" spc="300" dirty="0">
                <a:solidFill>
                  <a:schemeClr val="bg1"/>
                </a:solidFill>
                <a:latin typeface="Corbel" panose="020B0503020204020204" pitchFamily="34" charset="0"/>
              </a:rPr>
              <a:t>CORPORATE PRESENTATION</a:t>
            </a:r>
          </a:p>
        </p:txBody>
      </p:sp>
      <p:sp>
        <p:nvSpPr>
          <p:cNvPr id="11" name="Rectángulo 10">
            <a:extLst>
              <a:ext uri="{FF2B5EF4-FFF2-40B4-BE49-F238E27FC236}">
                <a16:creationId xmlns:a16="http://schemas.microsoft.com/office/drawing/2014/main" id="{0AF23B4E-5C93-0345-BB5F-6B63997FD830}"/>
              </a:ext>
            </a:extLst>
          </p:cNvPr>
          <p:cNvSpPr/>
          <p:nvPr/>
        </p:nvSpPr>
        <p:spPr>
          <a:xfrm>
            <a:off x="7815996" y="3136369"/>
            <a:ext cx="1017843" cy="883575"/>
          </a:xfrm>
          <a:prstGeom prst="rect">
            <a:avLst/>
          </a:prstGeom>
        </p:spPr>
        <p:txBody>
          <a:bodyPr wrap="none">
            <a:spAutoFit/>
          </a:bodyPr>
          <a:lstStyle/>
          <a:p>
            <a:pPr>
              <a:lnSpc>
                <a:spcPts val="7120"/>
              </a:lnSpc>
            </a:pPr>
            <a:r>
              <a:rPr lang="en-US" sz="3200" spc="50" dirty="0">
                <a:solidFill>
                  <a:srgbClr val="FF5B35"/>
                </a:solidFill>
                <a:latin typeface="Corbel" panose="020B0503020204020204" pitchFamily="34" charset="0"/>
              </a:rPr>
              <a:t>2022</a:t>
            </a:r>
          </a:p>
        </p:txBody>
      </p:sp>
      <p:pic>
        <p:nvPicPr>
          <p:cNvPr id="14" name="Imagen 13">
            <a:extLst>
              <a:ext uri="{FF2B5EF4-FFF2-40B4-BE49-F238E27FC236}">
                <a16:creationId xmlns:a16="http://schemas.microsoft.com/office/drawing/2014/main" id="{8491E26E-DC3F-7942-B579-FFB4C71BB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21118" y="6116791"/>
            <a:ext cx="2349763" cy="374800"/>
          </a:xfrm>
          <a:prstGeom prst="rect">
            <a:avLst/>
          </a:prstGeom>
        </p:spPr>
      </p:pic>
    </p:spTree>
    <p:extLst>
      <p:ext uri="{BB962C8B-B14F-4D97-AF65-F5344CB8AC3E}">
        <p14:creationId xmlns:p14="http://schemas.microsoft.com/office/powerpoint/2010/main" val="32702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D64C979-6396-7F4B-9D2D-A4923565547D}"/>
              </a:ext>
            </a:extLst>
          </p:cNvPr>
          <p:cNvSpPr/>
          <p:nvPr/>
        </p:nvSpPr>
        <p:spPr>
          <a:xfrm>
            <a:off x="300038" y="441325"/>
            <a:ext cx="12001500" cy="6416675"/>
          </a:xfrm>
          <a:prstGeom prst="rect">
            <a:avLst/>
          </a:prstGeom>
          <a:solidFill>
            <a:srgbClr val="2D2A25">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5" name="Imagen 4">
            <a:extLst>
              <a:ext uri="{FF2B5EF4-FFF2-40B4-BE49-F238E27FC236}">
                <a16:creationId xmlns:a16="http://schemas.microsoft.com/office/drawing/2014/main" id="{E5F0F519-FE76-3A4C-AF8F-80D6EB4E7383}"/>
              </a:ext>
            </a:extLst>
          </p:cNvPr>
          <p:cNvPicPr>
            <a:picLocks noChangeAspect="1"/>
          </p:cNvPicPr>
          <p:nvPr/>
        </p:nvPicPr>
        <p:blipFill>
          <a:blip r:embed="rId2"/>
          <a:stretch>
            <a:fillRect/>
          </a:stretch>
        </p:blipFill>
        <p:spPr>
          <a:xfrm>
            <a:off x="583235" y="887094"/>
            <a:ext cx="2790332" cy="1426731"/>
          </a:xfrm>
          <a:prstGeom prst="rect">
            <a:avLst/>
          </a:prstGeom>
        </p:spPr>
      </p:pic>
      <p:pic>
        <p:nvPicPr>
          <p:cNvPr id="3" name="Imagen 2">
            <a:extLst>
              <a:ext uri="{FF2B5EF4-FFF2-40B4-BE49-F238E27FC236}">
                <a16:creationId xmlns:a16="http://schemas.microsoft.com/office/drawing/2014/main" id="{34C049AF-88C3-CE32-D773-6A05D6B618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1458" y="441325"/>
            <a:ext cx="6661151" cy="5867400"/>
          </a:xfrm>
          <a:prstGeom prst="rect">
            <a:avLst/>
          </a:prstGeom>
        </p:spPr>
      </p:pic>
      <p:pic>
        <p:nvPicPr>
          <p:cNvPr id="10" name="Imagen 9">
            <a:extLst>
              <a:ext uri="{FF2B5EF4-FFF2-40B4-BE49-F238E27FC236}">
                <a16:creationId xmlns:a16="http://schemas.microsoft.com/office/drawing/2014/main" id="{831D7654-B85D-0C49-ACEA-E4A8A4BC870E}"/>
              </a:ext>
            </a:extLst>
          </p:cNvPr>
          <p:cNvPicPr>
            <a:picLocks noChangeAspect="1"/>
          </p:cNvPicPr>
          <p:nvPr/>
        </p:nvPicPr>
        <p:blipFill>
          <a:blip r:embed="rId4"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
        <p:nvSpPr>
          <p:cNvPr id="12" name="Elipse 11">
            <a:extLst>
              <a:ext uri="{FF2B5EF4-FFF2-40B4-BE49-F238E27FC236}">
                <a16:creationId xmlns:a16="http://schemas.microsoft.com/office/drawing/2014/main" id="{A09B6A9D-2ED4-F144-CF07-46684BF5FBB7}"/>
              </a:ext>
            </a:extLst>
          </p:cNvPr>
          <p:cNvSpPr/>
          <p:nvPr/>
        </p:nvSpPr>
        <p:spPr>
          <a:xfrm>
            <a:off x="8646539" y="1334071"/>
            <a:ext cx="2806737" cy="2833309"/>
          </a:xfrm>
          <a:prstGeom prst="ellipse">
            <a:avLst/>
          </a:prstGeom>
          <a:noFill/>
          <a:ln w="28575">
            <a:solidFill>
              <a:srgbClr val="FF5B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 name="Elipse 10">
            <a:extLst>
              <a:ext uri="{FF2B5EF4-FFF2-40B4-BE49-F238E27FC236}">
                <a16:creationId xmlns:a16="http://schemas.microsoft.com/office/drawing/2014/main" id="{22E3DDC0-46AE-4307-1DDF-FC2BA5E1FA71}"/>
              </a:ext>
            </a:extLst>
          </p:cNvPr>
          <p:cNvSpPr/>
          <p:nvPr/>
        </p:nvSpPr>
        <p:spPr>
          <a:xfrm>
            <a:off x="10049907" y="2452917"/>
            <a:ext cx="3507280" cy="3540485"/>
          </a:xfrm>
          <a:prstGeom prst="ellipse">
            <a:avLst/>
          </a:prstGeom>
          <a:solidFill>
            <a:srgbClr val="FF5B35">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 name="CuadroTexto 3">
            <a:extLst>
              <a:ext uri="{FF2B5EF4-FFF2-40B4-BE49-F238E27FC236}">
                <a16:creationId xmlns:a16="http://schemas.microsoft.com/office/drawing/2014/main" id="{D881BB04-A3F9-5C34-BB0B-818CF957BA70}"/>
              </a:ext>
            </a:extLst>
          </p:cNvPr>
          <p:cNvSpPr txBox="1"/>
          <p:nvPr/>
        </p:nvSpPr>
        <p:spPr>
          <a:xfrm>
            <a:off x="704721" y="2398237"/>
            <a:ext cx="4356923" cy="3095335"/>
          </a:xfrm>
          <a:prstGeom prst="rect">
            <a:avLst/>
          </a:prstGeom>
          <a:noFill/>
        </p:spPr>
        <p:txBody>
          <a:bodyPr wrap="square" rtlCol="0">
            <a:spAutoFit/>
          </a:bodyPr>
          <a:lstStyle/>
          <a:p>
            <a:pPr>
              <a:lnSpc>
                <a:spcPts val="4840"/>
              </a:lnSpc>
            </a:pPr>
            <a:r>
              <a:rPr lang="en-US" sz="2400" dirty="0">
                <a:solidFill>
                  <a:srgbClr val="2D2A25"/>
                </a:solidFill>
                <a:latin typeface="Georgia" panose="02040502050405020303" pitchFamily="18" charset="0"/>
              </a:rPr>
              <a:t>Incorporating science into the traditional winemaking process to </a:t>
            </a:r>
            <a:r>
              <a:rPr lang="en-US" sz="2400" i="1" u="sng" dirty="0">
                <a:solidFill>
                  <a:srgbClr val="FF5B35"/>
                </a:solidFill>
                <a:latin typeface="Georgia" panose="02040502050405020303" pitchFamily="18" charset="0"/>
              </a:rPr>
              <a:t>design the company of the future</a:t>
            </a:r>
            <a:r>
              <a:rPr lang="en-US" sz="2400" i="1" dirty="0">
                <a:solidFill>
                  <a:srgbClr val="FF5B35"/>
                </a:solidFill>
                <a:latin typeface="Georgia" panose="02040502050405020303" pitchFamily="18" charset="0"/>
              </a:rPr>
              <a:t> </a:t>
            </a:r>
            <a:r>
              <a:rPr lang="en-US" sz="2400" dirty="0">
                <a:solidFill>
                  <a:srgbClr val="2D2A25"/>
                </a:solidFill>
                <a:latin typeface="Georgia" panose="02040502050405020303" pitchFamily="18" charset="0"/>
              </a:rPr>
              <a:t>and address the challenges of an evolving industry.</a:t>
            </a:r>
          </a:p>
        </p:txBody>
      </p:sp>
      <p:sp>
        <p:nvSpPr>
          <p:cNvPr id="13" name="CuadroTexto 12">
            <a:extLst>
              <a:ext uri="{FF2B5EF4-FFF2-40B4-BE49-F238E27FC236}">
                <a16:creationId xmlns:a16="http://schemas.microsoft.com/office/drawing/2014/main" id="{DBD9D054-7C81-854C-820D-F028070A2889}"/>
              </a:ext>
            </a:extLst>
          </p:cNvPr>
          <p:cNvSpPr txBox="1"/>
          <p:nvPr/>
        </p:nvSpPr>
        <p:spPr>
          <a:xfrm>
            <a:off x="252060" y="146744"/>
            <a:ext cx="3239990" cy="200055"/>
          </a:xfrm>
          <a:prstGeom prst="rect">
            <a:avLst/>
          </a:prstGeom>
          <a:noFill/>
        </p:spPr>
        <p:txBody>
          <a:bodyPr wrap="none" rtlCol="0">
            <a:spAutoFit/>
          </a:bodyPr>
          <a:lstStyle/>
          <a:p>
            <a:r>
              <a:rPr lang="en-US" sz="700" b="1" spc="300" dirty="0">
                <a:latin typeface="Corbel" panose="020B0503020204020204" pitchFamily="34" charset="0"/>
                <a:cs typeface="Arial" panose="020B0604020202020204" pitchFamily="34" charset="0"/>
              </a:rPr>
              <a:t>CENTER FOR RESEARCH AND INNOVATION</a:t>
            </a:r>
          </a:p>
        </p:txBody>
      </p:sp>
      <p:sp>
        <p:nvSpPr>
          <p:cNvPr id="15" name="CuadroTexto 14">
            <a:extLst>
              <a:ext uri="{FF2B5EF4-FFF2-40B4-BE49-F238E27FC236}">
                <a16:creationId xmlns:a16="http://schemas.microsoft.com/office/drawing/2014/main" id="{25CD391B-182F-B44D-A32A-36C234CE1E4E}"/>
              </a:ext>
            </a:extLst>
          </p:cNvPr>
          <p:cNvSpPr txBox="1"/>
          <p:nvPr/>
        </p:nvSpPr>
        <p:spPr>
          <a:xfrm>
            <a:off x="9746562"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3353509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id="{4FB7E784-76A7-7745-BD05-555EFDB1C4E7}"/>
              </a:ext>
            </a:extLst>
          </p:cNvPr>
          <p:cNvSpPr/>
          <p:nvPr/>
        </p:nvSpPr>
        <p:spPr>
          <a:xfrm>
            <a:off x="-146051" y="441325"/>
            <a:ext cx="11966576" cy="6416675"/>
          </a:xfrm>
          <a:prstGeom prst="rect">
            <a:avLst/>
          </a:prstGeom>
          <a:solidFill>
            <a:srgbClr val="2D2A25">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9" name="Elipse 38">
            <a:extLst>
              <a:ext uri="{FF2B5EF4-FFF2-40B4-BE49-F238E27FC236}">
                <a16:creationId xmlns:a16="http://schemas.microsoft.com/office/drawing/2014/main" id="{16D0FB17-9E98-0548-8881-7B9BE2FA5217}"/>
              </a:ext>
            </a:extLst>
          </p:cNvPr>
          <p:cNvSpPr/>
          <p:nvPr/>
        </p:nvSpPr>
        <p:spPr>
          <a:xfrm>
            <a:off x="-3533375" y="1334071"/>
            <a:ext cx="2806737" cy="2833309"/>
          </a:xfrm>
          <a:prstGeom prst="ellipse">
            <a:avLst/>
          </a:prstGeom>
          <a:noFill/>
          <a:ln w="28575">
            <a:solidFill>
              <a:srgbClr val="FF5B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0" name="Elipse 39">
            <a:extLst>
              <a:ext uri="{FF2B5EF4-FFF2-40B4-BE49-F238E27FC236}">
                <a16:creationId xmlns:a16="http://schemas.microsoft.com/office/drawing/2014/main" id="{4A138145-7F05-8B4A-9B09-8F1D8D0F6BE8}"/>
              </a:ext>
            </a:extLst>
          </p:cNvPr>
          <p:cNvSpPr/>
          <p:nvPr/>
        </p:nvSpPr>
        <p:spPr>
          <a:xfrm>
            <a:off x="-2130007" y="2452917"/>
            <a:ext cx="3507280" cy="3540485"/>
          </a:xfrm>
          <a:prstGeom prst="ellipse">
            <a:avLst/>
          </a:prstGeom>
          <a:solidFill>
            <a:srgbClr val="FF5B35">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Rectángulo 1">
            <a:extLst>
              <a:ext uri="{FF2B5EF4-FFF2-40B4-BE49-F238E27FC236}">
                <a16:creationId xmlns:a16="http://schemas.microsoft.com/office/drawing/2014/main" id="{BB024324-1252-3A43-AFF1-14BF111CEC1B}"/>
              </a:ext>
            </a:extLst>
          </p:cNvPr>
          <p:cNvSpPr/>
          <p:nvPr/>
        </p:nvSpPr>
        <p:spPr>
          <a:xfrm>
            <a:off x="5159375" y="441325"/>
            <a:ext cx="6661150" cy="5867399"/>
          </a:xfrm>
          <a:prstGeom prst="rect">
            <a:avLst/>
          </a:prstGeom>
          <a:solidFill>
            <a:srgbClr val="004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8" name="Oval 69">
            <a:extLst>
              <a:ext uri="{FF2B5EF4-FFF2-40B4-BE49-F238E27FC236}">
                <a16:creationId xmlns:a16="http://schemas.microsoft.com/office/drawing/2014/main" id="{0AE27928-3939-CB47-AE94-1B5252D60C10}"/>
              </a:ext>
            </a:extLst>
          </p:cNvPr>
          <p:cNvSpPr/>
          <p:nvPr/>
        </p:nvSpPr>
        <p:spPr>
          <a:xfrm>
            <a:off x="5945358" y="3159209"/>
            <a:ext cx="863408" cy="863406"/>
          </a:xfrm>
          <a:prstGeom prst="ellipse">
            <a:avLst/>
          </a:prstGeom>
          <a:solidFill>
            <a:schemeClr val="bg1"/>
          </a:solidFill>
          <a:ln w="25400">
            <a:solidFill>
              <a:srgbClr val="FF5B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6" dirty="0">
              <a:solidFill>
                <a:schemeClr val="tx1"/>
              </a:solidFill>
            </a:endParaRPr>
          </a:p>
        </p:txBody>
      </p:sp>
      <p:sp>
        <p:nvSpPr>
          <p:cNvPr id="20" name="Oval 4">
            <a:extLst>
              <a:ext uri="{FF2B5EF4-FFF2-40B4-BE49-F238E27FC236}">
                <a16:creationId xmlns:a16="http://schemas.microsoft.com/office/drawing/2014/main" id="{A8E1B096-ABF4-1E42-B909-7344726EA085}"/>
              </a:ext>
            </a:extLst>
          </p:cNvPr>
          <p:cNvSpPr/>
          <p:nvPr/>
        </p:nvSpPr>
        <p:spPr>
          <a:xfrm>
            <a:off x="5945358" y="1682225"/>
            <a:ext cx="863408" cy="863406"/>
          </a:xfrm>
          <a:prstGeom prst="ellipse">
            <a:avLst/>
          </a:prstGeom>
          <a:solidFill>
            <a:schemeClr val="bg1"/>
          </a:solidFill>
          <a:ln w="25400">
            <a:solidFill>
              <a:srgbClr val="0042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6" dirty="0">
              <a:solidFill>
                <a:schemeClr val="tx1"/>
              </a:solidFill>
            </a:endParaRPr>
          </a:p>
        </p:txBody>
      </p:sp>
      <p:sp>
        <p:nvSpPr>
          <p:cNvPr id="27" name="Oval 21">
            <a:extLst>
              <a:ext uri="{FF2B5EF4-FFF2-40B4-BE49-F238E27FC236}">
                <a16:creationId xmlns:a16="http://schemas.microsoft.com/office/drawing/2014/main" id="{1F9ABAAD-6884-8F48-B060-36C41D702493}"/>
              </a:ext>
            </a:extLst>
          </p:cNvPr>
          <p:cNvSpPr/>
          <p:nvPr/>
        </p:nvSpPr>
        <p:spPr>
          <a:xfrm>
            <a:off x="5940218" y="1634564"/>
            <a:ext cx="261150" cy="261148"/>
          </a:xfrm>
          <a:prstGeom prst="ellipse">
            <a:avLst/>
          </a:prstGeom>
          <a:solidFill>
            <a:srgbClr val="00436A"/>
          </a:solidFill>
          <a:ln w="12700">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700" b="1" dirty="0">
                <a:solidFill>
                  <a:srgbClr val="FFFFFF"/>
                </a:solidFill>
                <a:latin typeface="Arial" panose="020B0604020202020204" pitchFamily="34" charset="0"/>
                <a:cs typeface="Arial" panose="020B0604020202020204" pitchFamily="34" charset="0"/>
              </a:rPr>
              <a:t>01</a:t>
            </a:r>
          </a:p>
        </p:txBody>
      </p:sp>
      <p:sp>
        <p:nvSpPr>
          <p:cNvPr id="30" name="Oval 54">
            <a:extLst>
              <a:ext uri="{FF2B5EF4-FFF2-40B4-BE49-F238E27FC236}">
                <a16:creationId xmlns:a16="http://schemas.microsoft.com/office/drawing/2014/main" id="{DF545118-5D83-144B-836C-E4F82447A13C}"/>
              </a:ext>
            </a:extLst>
          </p:cNvPr>
          <p:cNvSpPr/>
          <p:nvPr/>
        </p:nvSpPr>
        <p:spPr>
          <a:xfrm>
            <a:off x="5940218" y="3135378"/>
            <a:ext cx="261150" cy="261148"/>
          </a:xfrm>
          <a:prstGeom prst="ellipse">
            <a:avLst/>
          </a:prstGeom>
          <a:solidFill>
            <a:srgbClr val="FF5B35"/>
          </a:solidFill>
          <a:ln w="12700">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700" b="1" dirty="0">
                <a:solidFill>
                  <a:srgbClr val="FFFFFF"/>
                </a:solidFill>
                <a:latin typeface="Arial" panose="020B0604020202020204" pitchFamily="34" charset="0"/>
                <a:cs typeface="Arial" panose="020B0604020202020204" pitchFamily="34" charset="0"/>
              </a:rPr>
              <a:t>02</a:t>
            </a:r>
          </a:p>
        </p:txBody>
      </p:sp>
      <p:sp>
        <p:nvSpPr>
          <p:cNvPr id="45" name="TextBox 21">
            <a:extLst>
              <a:ext uri="{FF2B5EF4-FFF2-40B4-BE49-F238E27FC236}">
                <a16:creationId xmlns:a16="http://schemas.microsoft.com/office/drawing/2014/main" id="{E752968B-9C6F-2741-8434-DE0E72F50D7B}"/>
              </a:ext>
            </a:extLst>
          </p:cNvPr>
          <p:cNvSpPr txBox="1"/>
          <p:nvPr/>
        </p:nvSpPr>
        <p:spPr>
          <a:xfrm>
            <a:off x="6992214" y="1698429"/>
            <a:ext cx="3800657" cy="830997"/>
          </a:xfrm>
          <a:prstGeom prst="rect">
            <a:avLst/>
          </a:prstGeom>
          <a:noFill/>
        </p:spPr>
        <p:txBody>
          <a:bodyPr wrap="square" lIns="0" rIns="0" rtlCol="0">
            <a:spAutoFit/>
          </a:bodyPr>
          <a:lstStyle/>
          <a:p>
            <a:pPr lvl="0">
              <a:lnSpc>
                <a:spcPts val="1920"/>
              </a:lnSpc>
              <a:buSzPct val="100000"/>
            </a:pPr>
            <a:r>
              <a:rPr lang="en-US" sz="1600" dirty="0">
                <a:solidFill>
                  <a:schemeClr val="bg1"/>
                </a:solidFill>
                <a:latin typeface="Georgia" panose="02040502050405020303" pitchFamily="18" charset="0"/>
                <a:ea typeface="Times New Roman"/>
                <a:cs typeface="Arial" panose="020B0604020202020204" pitchFamily="34" charset="0"/>
                <a:sym typeface="Palatino Linotype"/>
              </a:rPr>
              <a:t>In 2014, Viña Concha y Toro launched its wine R&amp;D&amp;I center, the only one of its kind in Latin America.</a:t>
            </a:r>
          </a:p>
        </p:txBody>
      </p:sp>
      <p:sp>
        <p:nvSpPr>
          <p:cNvPr id="46" name="TextBox 21">
            <a:extLst>
              <a:ext uri="{FF2B5EF4-FFF2-40B4-BE49-F238E27FC236}">
                <a16:creationId xmlns:a16="http://schemas.microsoft.com/office/drawing/2014/main" id="{E26BAE41-416F-F741-8341-3C83920219F4}"/>
              </a:ext>
            </a:extLst>
          </p:cNvPr>
          <p:cNvSpPr txBox="1"/>
          <p:nvPr/>
        </p:nvSpPr>
        <p:spPr>
          <a:xfrm>
            <a:off x="6994332" y="3367233"/>
            <a:ext cx="3732992" cy="579646"/>
          </a:xfrm>
          <a:prstGeom prst="rect">
            <a:avLst/>
          </a:prstGeom>
          <a:noFill/>
        </p:spPr>
        <p:txBody>
          <a:bodyPr wrap="square" lIns="0" rIns="0" rtlCol="0">
            <a:spAutoFit/>
          </a:bodyPr>
          <a:lstStyle/>
          <a:p>
            <a:pPr>
              <a:lnSpc>
                <a:spcPts val="1920"/>
              </a:lnSpc>
              <a:buSzPct val="100000"/>
            </a:pPr>
            <a:r>
              <a:rPr lang="en-US" sz="1600" dirty="0">
                <a:solidFill>
                  <a:schemeClr val="bg1"/>
                </a:solidFill>
                <a:latin typeface="Georgia" panose="02040502050405020303" pitchFamily="18" charset="0"/>
                <a:cs typeface="Arial" panose="020B0604020202020204" pitchFamily="34" charset="0"/>
                <a:sym typeface="Palatino Linotype"/>
              </a:rPr>
              <a:t>Scientific and technological innovation to address industry challenges.</a:t>
            </a:r>
          </a:p>
        </p:txBody>
      </p:sp>
      <p:sp>
        <p:nvSpPr>
          <p:cNvPr id="47" name="TextBox 21">
            <a:extLst>
              <a:ext uri="{FF2B5EF4-FFF2-40B4-BE49-F238E27FC236}">
                <a16:creationId xmlns:a16="http://schemas.microsoft.com/office/drawing/2014/main" id="{D9242166-1EFD-5C4A-8953-3B42256B591E}"/>
              </a:ext>
            </a:extLst>
          </p:cNvPr>
          <p:cNvSpPr txBox="1"/>
          <p:nvPr/>
        </p:nvSpPr>
        <p:spPr>
          <a:xfrm>
            <a:off x="7001660" y="4732779"/>
            <a:ext cx="3887280" cy="823302"/>
          </a:xfrm>
          <a:prstGeom prst="rect">
            <a:avLst/>
          </a:prstGeom>
          <a:noFill/>
        </p:spPr>
        <p:txBody>
          <a:bodyPr wrap="square" lIns="0" rIns="0" rtlCol="0">
            <a:spAutoFit/>
          </a:bodyPr>
          <a:lstStyle/>
          <a:p>
            <a:pPr>
              <a:lnSpc>
                <a:spcPts val="1920"/>
              </a:lnSpc>
              <a:spcBef>
                <a:spcPts val="457"/>
              </a:spcBef>
              <a:buSzPct val="100000"/>
            </a:pPr>
            <a:r>
              <a:rPr lang="en-US" sz="1600" dirty="0">
                <a:solidFill>
                  <a:schemeClr val="bg1"/>
                </a:solidFill>
                <a:latin typeface="Georgia" panose="02040502050405020303" pitchFamily="18" charset="0"/>
                <a:cs typeface="Arial" panose="020B0604020202020204" pitchFamily="34" charset="0"/>
                <a:sym typeface="Palatino Linotype"/>
              </a:rPr>
              <a:t>Technological development and knowledge transfer for a more competitive industry.</a:t>
            </a:r>
          </a:p>
        </p:txBody>
      </p:sp>
      <p:sp>
        <p:nvSpPr>
          <p:cNvPr id="86" name="Freeform 217">
            <a:extLst>
              <a:ext uri="{FF2B5EF4-FFF2-40B4-BE49-F238E27FC236}">
                <a16:creationId xmlns:a16="http://schemas.microsoft.com/office/drawing/2014/main" id="{2310F8A3-76A3-C346-AA1B-FD20C33D8ECC}"/>
              </a:ext>
            </a:extLst>
          </p:cNvPr>
          <p:cNvSpPr>
            <a:spLocks noEditPoints="1"/>
          </p:cNvSpPr>
          <p:nvPr/>
        </p:nvSpPr>
        <p:spPr bwMode="auto">
          <a:xfrm>
            <a:off x="6149066" y="3353039"/>
            <a:ext cx="416205" cy="438976"/>
          </a:xfrm>
          <a:custGeom>
            <a:avLst/>
            <a:gdLst>
              <a:gd name="T0" fmla="*/ 93 w 153"/>
              <a:gd name="T1" fmla="*/ 65 h 160"/>
              <a:gd name="T2" fmla="*/ 84 w 153"/>
              <a:gd name="T3" fmla="*/ 55 h 160"/>
              <a:gd name="T4" fmla="*/ 53 w 153"/>
              <a:gd name="T5" fmla="*/ 72 h 160"/>
              <a:gd name="T6" fmla="*/ 53 w 153"/>
              <a:gd name="T7" fmla="*/ 88 h 160"/>
              <a:gd name="T8" fmla="*/ 53 w 153"/>
              <a:gd name="T9" fmla="*/ 72 h 160"/>
              <a:gd name="T10" fmla="*/ 81 w 153"/>
              <a:gd name="T11" fmla="*/ 104 h 160"/>
              <a:gd name="T12" fmla="*/ 94 w 153"/>
              <a:gd name="T13" fmla="*/ 100 h 160"/>
              <a:gd name="T14" fmla="*/ 144 w 153"/>
              <a:gd name="T15" fmla="*/ 109 h 160"/>
              <a:gd name="T16" fmla="*/ 119 w 153"/>
              <a:gd name="T17" fmla="*/ 99 h 160"/>
              <a:gd name="T18" fmla="*/ 119 w 153"/>
              <a:gd name="T19" fmla="*/ 61 h 160"/>
              <a:gd name="T20" fmla="*/ 144 w 153"/>
              <a:gd name="T21" fmla="*/ 51 h 160"/>
              <a:gd name="T22" fmla="*/ 134 w 153"/>
              <a:gd name="T23" fmla="*/ 41 h 160"/>
              <a:gd name="T24" fmla="*/ 110 w 153"/>
              <a:gd name="T25" fmla="*/ 51 h 160"/>
              <a:gd name="T26" fmla="*/ 86 w 153"/>
              <a:gd name="T27" fmla="*/ 41 h 160"/>
              <a:gd name="T28" fmla="*/ 76 w 153"/>
              <a:gd name="T29" fmla="*/ 0 h 160"/>
              <a:gd name="T30" fmla="*/ 67 w 153"/>
              <a:gd name="T31" fmla="*/ 41 h 160"/>
              <a:gd name="T32" fmla="*/ 43 w 153"/>
              <a:gd name="T33" fmla="*/ 51 h 160"/>
              <a:gd name="T34" fmla="*/ 19 w 153"/>
              <a:gd name="T35" fmla="*/ 41 h 160"/>
              <a:gd name="T36" fmla="*/ 9 w 153"/>
              <a:gd name="T37" fmla="*/ 51 h 160"/>
              <a:gd name="T38" fmla="*/ 34 w 153"/>
              <a:gd name="T39" fmla="*/ 61 h 160"/>
              <a:gd name="T40" fmla="*/ 34 w 153"/>
              <a:gd name="T41" fmla="*/ 99 h 160"/>
              <a:gd name="T42" fmla="*/ 9 w 153"/>
              <a:gd name="T43" fmla="*/ 109 h 160"/>
              <a:gd name="T44" fmla="*/ 19 w 153"/>
              <a:gd name="T45" fmla="*/ 119 h 160"/>
              <a:gd name="T46" fmla="*/ 43 w 153"/>
              <a:gd name="T47" fmla="*/ 109 h 160"/>
              <a:gd name="T48" fmla="*/ 67 w 153"/>
              <a:gd name="T49" fmla="*/ 119 h 160"/>
              <a:gd name="T50" fmla="*/ 76 w 153"/>
              <a:gd name="T51" fmla="*/ 160 h 160"/>
              <a:gd name="T52" fmla="*/ 86 w 153"/>
              <a:gd name="T53" fmla="*/ 119 h 160"/>
              <a:gd name="T54" fmla="*/ 110 w 153"/>
              <a:gd name="T55" fmla="*/ 109 h 160"/>
              <a:gd name="T56" fmla="*/ 134 w 153"/>
              <a:gd name="T57" fmla="*/ 119 h 160"/>
              <a:gd name="T58" fmla="*/ 144 w 153"/>
              <a:gd name="T59" fmla="*/ 109 h 160"/>
              <a:gd name="T60" fmla="*/ 144 w 153"/>
              <a:gd name="T61" fmla="*/ 46 h 160"/>
              <a:gd name="T62" fmla="*/ 9 w 153"/>
              <a:gd name="T63" fmla="*/ 46 h 160"/>
              <a:gd name="T64" fmla="*/ 14 w 153"/>
              <a:gd name="T65" fmla="*/ 41 h 160"/>
              <a:gd name="T66" fmla="*/ 5 w 153"/>
              <a:gd name="T67" fmla="*/ 119 h 160"/>
              <a:gd name="T68" fmla="*/ 9 w 153"/>
              <a:gd name="T69" fmla="*/ 123 h 160"/>
              <a:gd name="T70" fmla="*/ 110 w 153"/>
              <a:gd name="T71" fmla="*/ 65 h 160"/>
              <a:gd name="T72" fmla="*/ 76 w 153"/>
              <a:gd name="T73" fmla="*/ 37 h 160"/>
              <a:gd name="T74" fmla="*/ 72 w 153"/>
              <a:gd name="T75" fmla="*/ 41 h 160"/>
              <a:gd name="T76" fmla="*/ 43 w 153"/>
              <a:gd name="T77" fmla="*/ 56 h 160"/>
              <a:gd name="T78" fmla="*/ 39 w 153"/>
              <a:gd name="T79" fmla="*/ 61 h 160"/>
              <a:gd name="T80" fmla="*/ 43 w 153"/>
              <a:gd name="T81" fmla="*/ 95 h 160"/>
              <a:gd name="T82" fmla="*/ 76 w 153"/>
              <a:gd name="T83" fmla="*/ 123 h 160"/>
              <a:gd name="T84" fmla="*/ 81 w 153"/>
              <a:gd name="T85" fmla="*/ 119 h 160"/>
              <a:gd name="T86" fmla="*/ 101 w 153"/>
              <a:gd name="T87" fmla="*/ 102 h 160"/>
              <a:gd name="T88" fmla="*/ 70 w 153"/>
              <a:gd name="T89" fmla="*/ 112 h 160"/>
              <a:gd name="T90" fmla="*/ 45 w 153"/>
              <a:gd name="T91" fmla="*/ 90 h 160"/>
              <a:gd name="T92" fmla="*/ 52 w 153"/>
              <a:gd name="T93" fmla="*/ 58 h 160"/>
              <a:gd name="T94" fmla="*/ 83 w 153"/>
              <a:gd name="T95" fmla="*/ 48 h 160"/>
              <a:gd name="T96" fmla="*/ 107 w 153"/>
              <a:gd name="T97" fmla="*/ 70 h 160"/>
              <a:gd name="T98" fmla="*/ 110 w 153"/>
              <a:gd name="T99" fmla="*/ 104 h 160"/>
              <a:gd name="T100" fmla="*/ 114 w 153"/>
              <a:gd name="T101" fmla="*/ 99 h 160"/>
              <a:gd name="T102" fmla="*/ 139 w 153"/>
              <a:gd name="T103" fmla="*/ 119 h 160"/>
              <a:gd name="T104" fmla="*/ 144 w 153"/>
              <a:gd name="T105" fmla="*/ 1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3" h="160">
                <a:moveTo>
                  <a:pt x="82" y="59"/>
                </a:moveTo>
                <a:cubicBezTo>
                  <a:pt x="92" y="65"/>
                  <a:pt x="92" y="65"/>
                  <a:pt x="92" y="65"/>
                </a:cubicBezTo>
                <a:cubicBezTo>
                  <a:pt x="92" y="65"/>
                  <a:pt x="93" y="65"/>
                  <a:pt x="93" y="65"/>
                </a:cubicBezTo>
                <a:cubicBezTo>
                  <a:pt x="94" y="65"/>
                  <a:pt x="95" y="65"/>
                  <a:pt x="95" y="64"/>
                </a:cubicBezTo>
                <a:cubicBezTo>
                  <a:pt x="96" y="63"/>
                  <a:pt x="96" y="61"/>
                  <a:pt x="94" y="60"/>
                </a:cubicBezTo>
                <a:cubicBezTo>
                  <a:pt x="84" y="55"/>
                  <a:pt x="84" y="55"/>
                  <a:pt x="84" y="55"/>
                </a:cubicBezTo>
                <a:cubicBezTo>
                  <a:pt x="83" y="54"/>
                  <a:pt x="82" y="54"/>
                  <a:pt x="81" y="56"/>
                </a:cubicBezTo>
                <a:cubicBezTo>
                  <a:pt x="80" y="57"/>
                  <a:pt x="81" y="58"/>
                  <a:pt x="82" y="59"/>
                </a:cubicBezTo>
                <a:close/>
                <a:moveTo>
                  <a:pt x="53" y="72"/>
                </a:moveTo>
                <a:cubicBezTo>
                  <a:pt x="52" y="72"/>
                  <a:pt x="51" y="73"/>
                  <a:pt x="51" y="74"/>
                </a:cubicBezTo>
                <a:cubicBezTo>
                  <a:pt x="51" y="86"/>
                  <a:pt x="51" y="86"/>
                  <a:pt x="51" y="86"/>
                </a:cubicBezTo>
                <a:cubicBezTo>
                  <a:pt x="51" y="87"/>
                  <a:pt x="52" y="88"/>
                  <a:pt x="53" y="88"/>
                </a:cubicBezTo>
                <a:cubicBezTo>
                  <a:pt x="55" y="88"/>
                  <a:pt x="56" y="87"/>
                  <a:pt x="56" y="86"/>
                </a:cubicBezTo>
                <a:cubicBezTo>
                  <a:pt x="56" y="74"/>
                  <a:pt x="56" y="74"/>
                  <a:pt x="56" y="74"/>
                </a:cubicBezTo>
                <a:cubicBezTo>
                  <a:pt x="56" y="73"/>
                  <a:pt x="55" y="72"/>
                  <a:pt x="53" y="72"/>
                </a:cubicBezTo>
                <a:close/>
                <a:moveTo>
                  <a:pt x="92" y="95"/>
                </a:moveTo>
                <a:cubicBezTo>
                  <a:pt x="82" y="101"/>
                  <a:pt x="82" y="101"/>
                  <a:pt x="82" y="101"/>
                </a:cubicBezTo>
                <a:cubicBezTo>
                  <a:pt x="81" y="102"/>
                  <a:pt x="80" y="103"/>
                  <a:pt x="81" y="104"/>
                </a:cubicBezTo>
                <a:cubicBezTo>
                  <a:pt x="81" y="105"/>
                  <a:pt x="82" y="106"/>
                  <a:pt x="83" y="106"/>
                </a:cubicBezTo>
                <a:cubicBezTo>
                  <a:pt x="84" y="106"/>
                  <a:pt x="84" y="106"/>
                  <a:pt x="84" y="105"/>
                </a:cubicBezTo>
                <a:cubicBezTo>
                  <a:pt x="94" y="100"/>
                  <a:pt x="94" y="100"/>
                  <a:pt x="94" y="100"/>
                </a:cubicBezTo>
                <a:cubicBezTo>
                  <a:pt x="96" y="99"/>
                  <a:pt x="96" y="97"/>
                  <a:pt x="95" y="96"/>
                </a:cubicBezTo>
                <a:cubicBezTo>
                  <a:pt x="95" y="95"/>
                  <a:pt x="93" y="94"/>
                  <a:pt x="92" y="95"/>
                </a:cubicBezTo>
                <a:close/>
                <a:moveTo>
                  <a:pt x="144" y="109"/>
                </a:moveTo>
                <a:cubicBezTo>
                  <a:pt x="141" y="109"/>
                  <a:pt x="139" y="110"/>
                  <a:pt x="137" y="112"/>
                </a:cubicBezTo>
                <a:cubicBezTo>
                  <a:pt x="119" y="102"/>
                  <a:pt x="119" y="102"/>
                  <a:pt x="119" y="102"/>
                </a:cubicBezTo>
                <a:cubicBezTo>
                  <a:pt x="119" y="101"/>
                  <a:pt x="119" y="100"/>
                  <a:pt x="119" y="99"/>
                </a:cubicBezTo>
                <a:cubicBezTo>
                  <a:pt x="119" y="95"/>
                  <a:pt x="116" y="91"/>
                  <a:pt x="113" y="90"/>
                </a:cubicBezTo>
                <a:cubicBezTo>
                  <a:pt x="113" y="70"/>
                  <a:pt x="113" y="70"/>
                  <a:pt x="113" y="70"/>
                </a:cubicBezTo>
                <a:cubicBezTo>
                  <a:pt x="116" y="69"/>
                  <a:pt x="119" y="65"/>
                  <a:pt x="119" y="61"/>
                </a:cubicBezTo>
                <a:cubicBezTo>
                  <a:pt x="119" y="60"/>
                  <a:pt x="119" y="59"/>
                  <a:pt x="119" y="58"/>
                </a:cubicBezTo>
                <a:cubicBezTo>
                  <a:pt x="137" y="48"/>
                  <a:pt x="137" y="48"/>
                  <a:pt x="137" y="48"/>
                </a:cubicBezTo>
                <a:cubicBezTo>
                  <a:pt x="139" y="50"/>
                  <a:pt x="141" y="51"/>
                  <a:pt x="144" y="51"/>
                </a:cubicBezTo>
                <a:cubicBezTo>
                  <a:pt x="149" y="51"/>
                  <a:pt x="153" y="46"/>
                  <a:pt x="153" y="41"/>
                </a:cubicBezTo>
                <a:cubicBezTo>
                  <a:pt x="153" y="36"/>
                  <a:pt x="149" y="32"/>
                  <a:pt x="144" y="32"/>
                </a:cubicBezTo>
                <a:cubicBezTo>
                  <a:pt x="138" y="32"/>
                  <a:pt x="134" y="36"/>
                  <a:pt x="134" y="41"/>
                </a:cubicBezTo>
                <a:cubicBezTo>
                  <a:pt x="134" y="42"/>
                  <a:pt x="134" y="43"/>
                  <a:pt x="134" y="44"/>
                </a:cubicBezTo>
                <a:cubicBezTo>
                  <a:pt x="116" y="54"/>
                  <a:pt x="116" y="54"/>
                  <a:pt x="116" y="54"/>
                </a:cubicBezTo>
                <a:cubicBezTo>
                  <a:pt x="115" y="52"/>
                  <a:pt x="112" y="51"/>
                  <a:pt x="110" y="51"/>
                </a:cubicBezTo>
                <a:cubicBezTo>
                  <a:pt x="107" y="51"/>
                  <a:pt x="105" y="52"/>
                  <a:pt x="103" y="54"/>
                </a:cubicBezTo>
                <a:cubicBezTo>
                  <a:pt x="86" y="44"/>
                  <a:pt x="86" y="44"/>
                  <a:pt x="86" y="44"/>
                </a:cubicBezTo>
                <a:cubicBezTo>
                  <a:pt x="86" y="43"/>
                  <a:pt x="86" y="42"/>
                  <a:pt x="86" y="41"/>
                </a:cubicBezTo>
                <a:cubicBezTo>
                  <a:pt x="86" y="37"/>
                  <a:pt x="83" y="33"/>
                  <a:pt x="79" y="32"/>
                </a:cubicBezTo>
                <a:cubicBezTo>
                  <a:pt x="79" y="3"/>
                  <a:pt x="79" y="3"/>
                  <a:pt x="79" y="3"/>
                </a:cubicBezTo>
                <a:cubicBezTo>
                  <a:pt x="79" y="1"/>
                  <a:pt x="78" y="0"/>
                  <a:pt x="76" y="0"/>
                </a:cubicBezTo>
                <a:cubicBezTo>
                  <a:pt x="75" y="0"/>
                  <a:pt x="74" y="1"/>
                  <a:pt x="74" y="3"/>
                </a:cubicBezTo>
                <a:cubicBezTo>
                  <a:pt x="74" y="32"/>
                  <a:pt x="74" y="32"/>
                  <a:pt x="74" y="32"/>
                </a:cubicBezTo>
                <a:cubicBezTo>
                  <a:pt x="70" y="33"/>
                  <a:pt x="67" y="37"/>
                  <a:pt x="67" y="41"/>
                </a:cubicBezTo>
                <a:cubicBezTo>
                  <a:pt x="67" y="42"/>
                  <a:pt x="67" y="43"/>
                  <a:pt x="67" y="44"/>
                </a:cubicBezTo>
                <a:cubicBezTo>
                  <a:pt x="49" y="54"/>
                  <a:pt x="49" y="54"/>
                  <a:pt x="49" y="54"/>
                </a:cubicBezTo>
                <a:cubicBezTo>
                  <a:pt x="48" y="52"/>
                  <a:pt x="45" y="51"/>
                  <a:pt x="43" y="51"/>
                </a:cubicBezTo>
                <a:cubicBezTo>
                  <a:pt x="40" y="51"/>
                  <a:pt x="38" y="52"/>
                  <a:pt x="36" y="54"/>
                </a:cubicBezTo>
                <a:cubicBezTo>
                  <a:pt x="18" y="44"/>
                  <a:pt x="18" y="44"/>
                  <a:pt x="18" y="44"/>
                </a:cubicBezTo>
                <a:cubicBezTo>
                  <a:pt x="19" y="43"/>
                  <a:pt x="19" y="42"/>
                  <a:pt x="19" y="41"/>
                </a:cubicBezTo>
                <a:cubicBezTo>
                  <a:pt x="19" y="36"/>
                  <a:pt x="15" y="32"/>
                  <a:pt x="9" y="32"/>
                </a:cubicBezTo>
                <a:cubicBezTo>
                  <a:pt x="4" y="32"/>
                  <a:pt x="0" y="36"/>
                  <a:pt x="0" y="41"/>
                </a:cubicBezTo>
                <a:cubicBezTo>
                  <a:pt x="0" y="46"/>
                  <a:pt x="4" y="51"/>
                  <a:pt x="9" y="51"/>
                </a:cubicBezTo>
                <a:cubicBezTo>
                  <a:pt x="12" y="51"/>
                  <a:pt x="14" y="50"/>
                  <a:pt x="16" y="48"/>
                </a:cubicBezTo>
                <a:cubicBezTo>
                  <a:pt x="34" y="58"/>
                  <a:pt x="34" y="58"/>
                  <a:pt x="34" y="58"/>
                </a:cubicBezTo>
                <a:cubicBezTo>
                  <a:pt x="34" y="59"/>
                  <a:pt x="34" y="60"/>
                  <a:pt x="34" y="61"/>
                </a:cubicBezTo>
                <a:cubicBezTo>
                  <a:pt x="34" y="65"/>
                  <a:pt x="36" y="69"/>
                  <a:pt x="40" y="70"/>
                </a:cubicBezTo>
                <a:cubicBezTo>
                  <a:pt x="40" y="90"/>
                  <a:pt x="40" y="90"/>
                  <a:pt x="40" y="90"/>
                </a:cubicBezTo>
                <a:cubicBezTo>
                  <a:pt x="36" y="91"/>
                  <a:pt x="34" y="95"/>
                  <a:pt x="34" y="99"/>
                </a:cubicBezTo>
                <a:cubicBezTo>
                  <a:pt x="34" y="100"/>
                  <a:pt x="34" y="101"/>
                  <a:pt x="34" y="102"/>
                </a:cubicBezTo>
                <a:cubicBezTo>
                  <a:pt x="16" y="112"/>
                  <a:pt x="16" y="112"/>
                  <a:pt x="16" y="112"/>
                </a:cubicBezTo>
                <a:cubicBezTo>
                  <a:pt x="14" y="110"/>
                  <a:pt x="12" y="109"/>
                  <a:pt x="9" y="109"/>
                </a:cubicBezTo>
                <a:cubicBezTo>
                  <a:pt x="4" y="109"/>
                  <a:pt x="0" y="114"/>
                  <a:pt x="0" y="119"/>
                </a:cubicBezTo>
                <a:cubicBezTo>
                  <a:pt x="0" y="124"/>
                  <a:pt x="4" y="128"/>
                  <a:pt x="9" y="128"/>
                </a:cubicBezTo>
                <a:cubicBezTo>
                  <a:pt x="15" y="128"/>
                  <a:pt x="19" y="124"/>
                  <a:pt x="19" y="119"/>
                </a:cubicBezTo>
                <a:cubicBezTo>
                  <a:pt x="19" y="118"/>
                  <a:pt x="19" y="117"/>
                  <a:pt x="18" y="116"/>
                </a:cubicBezTo>
                <a:cubicBezTo>
                  <a:pt x="36" y="106"/>
                  <a:pt x="36" y="106"/>
                  <a:pt x="36" y="106"/>
                </a:cubicBezTo>
                <a:cubicBezTo>
                  <a:pt x="38" y="108"/>
                  <a:pt x="40" y="109"/>
                  <a:pt x="43" y="109"/>
                </a:cubicBezTo>
                <a:cubicBezTo>
                  <a:pt x="45" y="109"/>
                  <a:pt x="48" y="108"/>
                  <a:pt x="49" y="106"/>
                </a:cubicBezTo>
                <a:cubicBezTo>
                  <a:pt x="67" y="116"/>
                  <a:pt x="67" y="116"/>
                  <a:pt x="67" y="116"/>
                </a:cubicBezTo>
                <a:cubicBezTo>
                  <a:pt x="67" y="117"/>
                  <a:pt x="67" y="118"/>
                  <a:pt x="67" y="119"/>
                </a:cubicBezTo>
                <a:cubicBezTo>
                  <a:pt x="67" y="123"/>
                  <a:pt x="70" y="127"/>
                  <a:pt x="74" y="128"/>
                </a:cubicBezTo>
                <a:cubicBezTo>
                  <a:pt x="74" y="157"/>
                  <a:pt x="74" y="157"/>
                  <a:pt x="74" y="157"/>
                </a:cubicBezTo>
                <a:cubicBezTo>
                  <a:pt x="74" y="159"/>
                  <a:pt x="75" y="160"/>
                  <a:pt x="76" y="160"/>
                </a:cubicBezTo>
                <a:cubicBezTo>
                  <a:pt x="78" y="160"/>
                  <a:pt x="79" y="159"/>
                  <a:pt x="79" y="157"/>
                </a:cubicBezTo>
                <a:cubicBezTo>
                  <a:pt x="79" y="128"/>
                  <a:pt x="79" y="128"/>
                  <a:pt x="79" y="128"/>
                </a:cubicBezTo>
                <a:cubicBezTo>
                  <a:pt x="83" y="127"/>
                  <a:pt x="86" y="123"/>
                  <a:pt x="86" y="119"/>
                </a:cubicBezTo>
                <a:cubicBezTo>
                  <a:pt x="86" y="118"/>
                  <a:pt x="86" y="117"/>
                  <a:pt x="86" y="116"/>
                </a:cubicBezTo>
                <a:cubicBezTo>
                  <a:pt x="103" y="106"/>
                  <a:pt x="103" y="106"/>
                  <a:pt x="103" y="106"/>
                </a:cubicBezTo>
                <a:cubicBezTo>
                  <a:pt x="105" y="108"/>
                  <a:pt x="107" y="109"/>
                  <a:pt x="110" y="109"/>
                </a:cubicBezTo>
                <a:cubicBezTo>
                  <a:pt x="113" y="109"/>
                  <a:pt x="115" y="108"/>
                  <a:pt x="116" y="106"/>
                </a:cubicBezTo>
                <a:cubicBezTo>
                  <a:pt x="134" y="116"/>
                  <a:pt x="134" y="116"/>
                  <a:pt x="134" y="116"/>
                </a:cubicBezTo>
                <a:cubicBezTo>
                  <a:pt x="134" y="117"/>
                  <a:pt x="134" y="118"/>
                  <a:pt x="134" y="119"/>
                </a:cubicBezTo>
                <a:cubicBezTo>
                  <a:pt x="134" y="124"/>
                  <a:pt x="138" y="128"/>
                  <a:pt x="144" y="128"/>
                </a:cubicBezTo>
                <a:cubicBezTo>
                  <a:pt x="149" y="128"/>
                  <a:pt x="153" y="124"/>
                  <a:pt x="153" y="119"/>
                </a:cubicBezTo>
                <a:cubicBezTo>
                  <a:pt x="153" y="114"/>
                  <a:pt x="149" y="109"/>
                  <a:pt x="144" y="109"/>
                </a:cubicBezTo>
                <a:close/>
                <a:moveTo>
                  <a:pt x="144" y="37"/>
                </a:moveTo>
                <a:cubicBezTo>
                  <a:pt x="146" y="37"/>
                  <a:pt x="148" y="39"/>
                  <a:pt x="148" y="41"/>
                </a:cubicBezTo>
                <a:cubicBezTo>
                  <a:pt x="148" y="44"/>
                  <a:pt x="146" y="46"/>
                  <a:pt x="144" y="46"/>
                </a:cubicBezTo>
                <a:cubicBezTo>
                  <a:pt x="141" y="46"/>
                  <a:pt x="139" y="44"/>
                  <a:pt x="139" y="41"/>
                </a:cubicBezTo>
                <a:cubicBezTo>
                  <a:pt x="139" y="39"/>
                  <a:pt x="141" y="37"/>
                  <a:pt x="144" y="37"/>
                </a:cubicBezTo>
                <a:close/>
                <a:moveTo>
                  <a:pt x="9" y="46"/>
                </a:moveTo>
                <a:cubicBezTo>
                  <a:pt x="7" y="46"/>
                  <a:pt x="5" y="44"/>
                  <a:pt x="5" y="41"/>
                </a:cubicBezTo>
                <a:cubicBezTo>
                  <a:pt x="5" y="39"/>
                  <a:pt x="7" y="37"/>
                  <a:pt x="9" y="37"/>
                </a:cubicBezTo>
                <a:cubicBezTo>
                  <a:pt x="12" y="37"/>
                  <a:pt x="14" y="39"/>
                  <a:pt x="14" y="41"/>
                </a:cubicBezTo>
                <a:cubicBezTo>
                  <a:pt x="14" y="44"/>
                  <a:pt x="12" y="46"/>
                  <a:pt x="9" y="46"/>
                </a:cubicBezTo>
                <a:close/>
                <a:moveTo>
                  <a:pt x="9" y="123"/>
                </a:moveTo>
                <a:cubicBezTo>
                  <a:pt x="7" y="123"/>
                  <a:pt x="5" y="121"/>
                  <a:pt x="5" y="119"/>
                </a:cubicBezTo>
                <a:cubicBezTo>
                  <a:pt x="5" y="116"/>
                  <a:pt x="7" y="114"/>
                  <a:pt x="9" y="114"/>
                </a:cubicBezTo>
                <a:cubicBezTo>
                  <a:pt x="12" y="114"/>
                  <a:pt x="14" y="116"/>
                  <a:pt x="14" y="119"/>
                </a:cubicBezTo>
                <a:cubicBezTo>
                  <a:pt x="14" y="121"/>
                  <a:pt x="12" y="123"/>
                  <a:pt x="9" y="123"/>
                </a:cubicBezTo>
                <a:close/>
                <a:moveTo>
                  <a:pt x="110" y="56"/>
                </a:moveTo>
                <a:cubicBezTo>
                  <a:pt x="112" y="56"/>
                  <a:pt x="114" y="58"/>
                  <a:pt x="114" y="61"/>
                </a:cubicBezTo>
                <a:cubicBezTo>
                  <a:pt x="114" y="63"/>
                  <a:pt x="112" y="65"/>
                  <a:pt x="110" y="65"/>
                </a:cubicBezTo>
                <a:cubicBezTo>
                  <a:pt x="108" y="65"/>
                  <a:pt x="106" y="63"/>
                  <a:pt x="106" y="61"/>
                </a:cubicBezTo>
                <a:cubicBezTo>
                  <a:pt x="106" y="58"/>
                  <a:pt x="108" y="56"/>
                  <a:pt x="110" y="56"/>
                </a:cubicBezTo>
                <a:close/>
                <a:moveTo>
                  <a:pt x="76" y="37"/>
                </a:moveTo>
                <a:cubicBezTo>
                  <a:pt x="79" y="37"/>
                  <a:pt x="81" y="39"/>
                  <a:pt x="81" y="41"/>
                </a:cubicBezTo>
                <a:cubicBezTo>
                  <a:pt x="81" y="44"/>
                  <a:pt x="79" y="46"/>
                  <a:pt x="76" y="46"/>
                </a:cubicBezTo>
                <a:cubicBezTo>
                  <a:pt x="74" y="46"/>
                  <a:pt x="72" y="44"/>
                  <a:pt x="72" y="41"/>
                </a:cubicBezTo>
                <a:cubicBezTo>
                  <a:pt x="72" y="39"/>
                  <a:pt x="74" y="37"/>
                  <a:pt x="76" y="37"/>
                </a:cubicBezTo>
                <a:close/>
                <a:moveTo>
                  <a:pt x="39" y="61"/>
                </a:moveTo>
                <a:cubicBezTo>
                  <a:pt x="39" y="58"/>
                  <a:pt x="41" y="56"/>
                  <a:pt x="43" y="56"/>
                </a:cubicBezTo>
                <a:cubicBezTo>
                  <a:pt x="45" y="56"/>
                  <a:pt x="47" y="58"/>
                  <a:pt x="47" y="61"/>
                </a:cubicBezTo>
                <a:cubicBezTo>
                  <a:pt x="47" y="63"/>
                  <a:pt x="45" y="65"/>
                  <a:pt x="43" y="65"/>
                </a:cubicBezTo>
                <a:cubicBezTo>
                  <a:pt x="41" y="65"/>
                  <a:pt x="39" y="63"/>
                  <a:pt x="39" y="61"/>
                </a:cubicBezTo>
                <a:close/>
                <a:moveTo>
                  <a:pt x="43" y="104"/>
                </a:moveTo>
                <a:cubicBezTo>
                  <a:pt x="41" y="104"/>
                  <a:pt x="39" y="102"/>
                  <a:pt x="39" y="99"/>
                </a:cubicBezTo>
                <a:cubicBezTo>
                  <a:pt x="39" y="97"/>
                  <a:pt x="41" y="95"/>
                  <a:pt x="43" y="95"/>
                </a:cubicBezTo>
                <a:cubicBezTo>
                  <a:pt x="45" y="95"/>
                  <a:pt x="47" y="97"/>
                  <a:pt x="47" y="99"/>
                </a:cubicBezTo>
                <a:cubicBezTo>
                  <a:pt x="47" y="102"/>
                  <a:pt x="45" y="104"/>
                  <a:pt x="43" y="104"/>
                </a:cubicBezTo>
                <a:close/>
                <a:moveTo>
                  <a:pt x="76" y="123"/>
                </a:moveTo>
                <a:cubicBezTo>
                  <a:pt x="74" y="123"/>
                  <a:pt x="72" y="121"/>
                  <a:pt x="72" y="119"/>
                </a:cubicBezTo>
                <a:cubicBezTo>
                  <a:pt x="72" y="116"/>
                  <a:pt x="74" y="114"/>
                  <a:pt x="76" y="114"/>
                </a:cubicBezTo>
                <a:cubicBezTo>
                  <a:pt x="79" y="114"/>
                  <a:pt x="81" y="116"/>
                  <a:pt x="81" y="119"/>
                </a:cubicBezTo>
                <a:cubicBezTo>
                  <a:pt x="81" y="121"/>
                  <a:pt x="79" y="123"/>
                  <a:pt x="76" y="123"/>
                </a:cubicBezTo>
                <a:close/>
                <a:moveTo>
                  <a:pt x="101" y="99"/>
                </a:moveTo>
                <a:cubicBezTo>
                  <a:pt x="101" y="100"/>
                  <a:pt x="101" y="101"/>
                  <a:pt x="101" y="102"/>
                </a:cubicBezTo>
                <a:cubicBezTo>
                  <a:pt x="83" y="112"/>
                  <a:pt x="83" y="112"/>
                  <a:pt x="83" y="112"/>
                </a:cubicBezTo>
                <a:cubicBezTo>
                  <a:pt x="81" y="110"/>
                  <a:pt x="79" y="109"/>
                  <a:pt x="76" y="109"/>
                </a:cubicBezTo>
                <a:cubicBezTo>
                  <a:pt x="74" y="109"/>
                  <a:pt x="72" y="110"/>
                  <a:pt x="70" y="112"/>
                </a:cubicBezTo>
                <a:cubicBezTo>
                  <a:pt x="52" y="102"/>
                  <a:pt x="52" y="102"/>
                  <a:pt x="52" y="102"/>
                </a:cubicBezTo>
                <a:cubicBezTo>
                  <a:pt x="52" y="101"/>
                  <a:pt x="52" y="100"/>
                  <a:pt x="52" y="99"/>
                </a:cubicBezTo>
                <a:cubicBezTo>
                  <a:pt x="52" y="95"/>
                  <a:pt x="49" y="91"/>
                  <a:pt x="45" y="90"/>
                </a:cubicBezTo>
                <a:cubicBezTo>
                  <a:pt x="45" y="70"/>
                  <a:pt x="45" y="70"/>
                  <a:pt x="45" y="70"/>
                </a:cubicBezTo>
                <a:cubicBezTo>
                  <a:pt x="49" y="69"/>
                  <a:pt x="52" y="65"/>
                  <a:pt x="52" y="61"/>
                </a:cubicBezTo>
                <a:cubicBezTo>
                  <a:pt x="52" y="60"/>
                  <a:pt x="52" y="59"/>
                  <a:pt x="52" y="58"/>
                </a:cubicBezTo>
                <a:cubicBezTo>
                  <a:pt x="70" y="48"/>
                  <a:pt x="70" y="48"/>
                  <a:pt x="70" y="48"/>
                </a:cubicBezTo>
                <a:cubicBezTo>
                  <a:pt x="72" y="50"/>
                  <a:pt x="74" y="51"/>
                  <a:pt x="76" y="51"/>
                </a:cubicBezTo>
                <a:cubicBezTo>
                  <a:pt x="79" y="51"/>
                  <a:pt x="81" y="50"/>
                  <a:pt x="83" y="48"/>
                </a:cubicBezTo>
                <a:cubicBezTo>
                  <a:pt x="101" y="58"/>
                  <a:pt x="101" y="58"/>
                  <a:pt x="101" y="58"/>
                </a:cubicBezTo>
                <a:cubicBezTo>
                  <a:pt x="101" y="59"/>
                  <a:pt x="101" y="60"/>
                  <a:pt x="101" y="61"/>
                </a:cubicBezTo>
                <a:cubicBezTo>
                  <a:pt x="101" y="65"/>
                  <a:pt x="103" y="69"/>
                  <a:pt x="107" y="70"/>
                </a:cubicBezTo>
                <a:cubicBezTo>
                  <a:pt x="107" y="90"/>
                  <a:pt x="107" y="90"/>
                  <a:pt x="107" y="90"/>
                </a:cubicBezTo>
                <a:cubicBezTo>
                  <a:pt x="103" y="91"/>
                  <a:pt x="101" y="95"/>
                  <a:pt x="101" y="99"/>
                </a:cubicBezTo>
                <a:close/>
                <a:moveTo>
                  <a:pt x="110" y="104"/>
                </a:moveTo>
                <a:cubicBezTo>
                  <a:pt x="108" y="104"/>
                  <a:pt x="106" y="102"/>
                  <a:pt x="106" y="99"/>
                </a:cubicBezTo>
                <a:cubicBezTo>
                  <a:pt x="106" y="97"/>
                  <a:pt x="108" y="95"/>
                  <a:pt x="110" y="95"/>
                </a:cubicBezTo>
                <a:cubicBezTo>
                  <a:pt x="112" y="95"/>
                  <a:pt x="114" y="97"/>
                  <a:pt x="114" y="99"/>
                </a:cubicBezTo>
                <a:cubicBezTo>
                  <a:pt x="114" y="102"/>
                  <a:pt x="112" y="104"/>
                  <a:pt x="110" y="104"/>
                </a:cubicBezTo>
                <a:close/>
                <a:moveTo>
                  <a:pt x="144" y="123"/>
                </a:moveTo>
                <a:cubicBezTo>
                  <a:pt x="141" y="123"/>
                  <a:pt x="139" y="121"/>
                  <a:pt x="139" y="119"/>
                </a:cubicBezTo>
                <a:cubicBezTo>
                  <a:pt x="139" y="116"/>
                  <a:pt x="141" y="114"/>
                  <a:pt x="144" y="114"/>
                </a:cubicBezTo>
                <a:cubicBezTo>
                  <a:pt x="146" y="114"/>
                  <a:pt x="148" y="116"/>
                  <a:pt x="148" y="119"/>
                </a:cubicBezTo>
                <a:cubicBezTo>
                  <a:pt x="148" y="121"/>
                  <a:pt x="146" y="123"/>
                  <a:pt x="144" y="123"/>
                </a:cubicBezTo>
                <a:close/>
              </a:path>
            </a:pathLst>
          </a:custGeom>
          <a:solidFill>
            <a:srgbClr val="42403C"/>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69" name="Freeform 82">
            <a:extLst>
              <a:ext uri="{FF2B5EF4-FFF2-40B4-BE49-F238E27FC236}">
                <a16:creationId xmlns:a16="http://schemas.microsoft.com/office/drawing/2014/main" id="{52D099E1-F282-AE46-8D02-7FFA9C7E7031}"/>
              </a:ext>
            </a:extLst>
          </p:cNvPr>
          <p:cNvSpPr>
            <a:spLocks noEditPoints="1"/>
          </p:cNvSpPr>
          <p:nvPr/>
        </p:nvSpPr>
        <p:spPr bwMode="auto">
          <a:xfrm>
            <a:off x="6128806" y="1893513"/>
            <a:ext cx="456724" cy="461557"/>
          </a:xfrm>
          <a:custGeom>
            <a:avLst/>
            <a:gdLst>
              <a:gd name="T0" fmla="*/ 122 w 160"/>
              <a:gd name="T1" fmla="*/ 12 h 160"/>
              <a:gd name="T2" fmla="*/ 116 w 160"/>
              <a:gd name="T3" fmla="*/ 9 h 160"/>
              <a:gd name="T4" fmla="*/ 107 w 160"/>
              <a:gd name="T5" fmla="*/ 5 h 160"/>
              <a:gd name="T6" fmla="*/ 101 w 160"/>
              <a:gd name="T7" fmla="*/ 3 h 160"/>
              <a:gd name="T8" fmla="*/ 91 w 160"/>
              <a:gd name="T9" fmla="*/ 1 h 160"/>
              <a:gd name="T10" fmla="*/ 85 w 160"/>
              <a:gd name="T11" fmla="*/ 0 h 160"/>
              <a:gd name="T12" fmla="*/ 73 w 160"/>
              <a:gd name="T13" fmla="*/ 0 h 160"/>
              <a:gd name="T14" fmla="*/ 63 w 160"/>
              <a:gd name="T15" fmla="*/ 2 h 160"/>
              <a:gd name="T16" fmla="*/ 55 w 160"/>
              <a:gd name="T17" fmla="*/ 4 h 160"/>
              <a:gd name="T18" fmla="*/ 45 w 160"/>
              <a:gd name="T19" fmla="*/ 8 h 160"/>
              <a:gd name="T20" fmla="*/ 39 w 160"/>
              <a:gd name="T21" fmla="*/ 11 h 160"/>
              <a:gd name="T22" fmla="*/ 33 w 160"/>
              <a:gd name="T23" fmla="*/ 15 h 160"/>
              <a:gd name="T24" fmla="*/ 80 w 160"/>
              <a:gd name="T25" fmla="*/ 160 h 160"/>
              <a:gd name="T26" fmla="*/ 40 w 160"/>
              <a:gd name="T27" fmla="*/ 17 h 160"/>
              <a:gd name="T28" fmla="*/ 48 w 160"/>
              <a:gd name="T29" fmla="*/ 13 h 160"/>
              <a:gd name="T30" fmla="*/ 54 w 160"/>
              <a:gd name="T31" fmla="*/ 10 h 160"/>
              <a:gd name="T32" fmla="*/ 63 w 160"/>
              <a:gd name="T33" fmla="*/ 7 h 160"/>
              <a:gd name="T34" fmla="*/ 70 w 160"/>
              <a:gd name="T35" fmla="*/ 6 h 160"/>
              <a:gd name="T36" fmla="*/ 80 w 160"/>
              <a:gd name="T37" fmla="*/ 5 h 160"/>
              <a:gd name="T38" fmla="*/ 88 w 160"/>
              <a:gd name="T39" fmla="*/ 6 h 160"/>
              <a:gd name="T40" fmla="*/ 94 w 160"/>
              <a:gd name="T41" fmla="*/ 7 h 160"/>
              <a:gd name="T42" fmla="*/ 102 w 160"/>
              <a:gd name="T43" fmla="*/ 9 h 160"/>
              <a:gd name="T44" fmla="*/ 107 w 160"/>
              <a:gd name="T45" fmla="*/ 11 h 160"/>
              <a:gd name="T46" fmla="*/ 113 w 160"/>
              <a:gd name="T47" fmla="*/ 13 h 160"/>
              <a:gd name="T48" fmla="*/ 89 w 160"/>
              <a:gd name="T49" fmla="*/ 37 h 160"/>
              <a:gd name="T50" fmla="*/ 76 w 160"/>
              <a:gd name="T51" fmla="*/ 34 h 160"/>
              <a:gd name="T52" fmla="*/ 73 w 160"/>
              <a:gd name="T53" fmla="*/ 49 h 160"/>
              <a:gd name="T54" fmla="*/ 77 w 160"/>
              <a:gd name="T55" fmla="*/ 51 h 160"/>
              <a:gd name="T56" fmla="*/ 84 w 160"/>
              <a:gd name="T57" fmla="*/ 57 h 160"/>
              <a:gd name="T58" fmla="*/ 99 w 160"/>
              <a:gd name="T59" fmla="*/ 63 h 160"/>
              <a:gd name="T60" fmla="*/ 113 w 160"/>
              <a:gd name="T61" fmla="*/ 66 h 160"/>
              <a:gd name="T62" fmla="*/ 125 w 160"/>
              <a:gd name="T63" fmla="*/ 100 h 160"/>
              <a:gd name="T64" fmla="*/ 107 w 160"/>
              <a:gd name="T65" fmla="*/ 122 h 160"/>
              <a:gd name="T66" fmla="*/ 91 w 160"/>
              <a:gd name="T67" fmla="*/ 129 h 160"/>
              <a:gd name="T68" fmla="*/ 83 w 160"/>
              <a:gd name="T69" fmla="*/ 67 h 160"/>
              <a:gd name="T70" fmla="*/ 77 w 160"/>
              <a:gd name="T71" fmla="*/ 54 h 160"/>
              <a:gd name="T72" fmla="*/ 41 w 160"/>
              <a:gd name="T73" fmla="*/ 22 h 160"/>
              <a:gd name="T74" fmla="*/ 80 w 160"/>
              <a:gd name="T75" fmla="*/ 155 h 160"/>
              <a:gd name="T76" fmla="*/ 36 w 160"/>
              <a:gd name="T77" fmla="*/ 24 h 160"/>
              <a:gd name="T78" fmla="*/ 75 w 160"/>
              <a:gd name="T79" fmla="*/ 59 h 160"/>
              <a:gd name="T80" fmla="*/ 80 w 160"/>
              <a:gd name="T81" fmla="*/ 71 h 160"/>
              <a:gd name="T82" fmla="*/ 86 w 160"/>
              <a:gd name="T83" fmla="*/ 126 h 160"/>
              <a:gd name="T84" fmla="*/ 94 w 160"/>
              <a:gd name="T85" fmla="*/ 136 h 160"/>
              <a:gd name="T86" fmla="*/ 127 w 160"/>
              <a:gd name="T87" fmla="*/ 106 h 160"/>
              <a:gd name="T88" fmla="*/ 129 w 160"/>
              <a:gd name="T89" fmla="*/ 80 h 160"/>
              <a:gd name="T90" fmla="*/ 112 w 160"/>
              <a:gd name="T91" fmla="*/ 61 h 160"/>
              <a:gd name="T92" fmla="*/ 93 w 160"/>
              <a:gd name="T93" fmla="*/ 59 h 160"/>
              <a:gd name="T94" fmla="*/ 86 w 160"/>
              <a:gd name="T95" fmla="*/ 51 h 160"/>
              <a:gd name="T96" fmla="*/ 80 w 160"/>
              <a:gd name="T97" fmla="*/ 45 h 160"/>
              <a:gd name="T98" fmla="*/ 76 w 160"/>
              <a:gd name="T99" fmla="*/ 43 h 160"/>
              <a:gd name="T100" fmla="*/ 73 w 160"/>
              <a:gd name="T101" fmla="*/ 39 h 160"/>
              <a:gd name="T102" fmla="*/ 79 w 160"/>
              <a:gd name="T103" fmla="*/ 39 h 160"/>
              <a:gd name="T104" fmla="*/ 85 w 160"/>
              <a:gd name="T105" fmla="*/ 46 h 160"/>
              <a:gd name="T106" fmla="*/ 95 w 160"/>
              <a:gd name="T107" fmla="*/ 37 h 160"/>
              <a:gd name="T108" fmla="*/ 155 w 160"/>
              <a:gd name="T10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160">
                <a:moveTo>
                  <a:pt x="125" y="14"/>
                </a:moveTo>
                <a:cubicBezTo>
                  <a:pt x="125" y="14"/>
                  <a:pt x="125" y="14"/>
                  <a:pt x="125" y="14"/>
                </a:cubicBezTo>
                <a:cubicBezTo>
                  <a:pt x="122" y="12"/>
                  <a:pt x="122" y="12"/>
                  <a:pt x="122" y="12"/>
                </a:cubicBezTo>
                <a:cubicBezTo>
                  <a:pt x="122" y="12"/>
                  <a:pt x="122" y="12"/>
                  <a:pt x="121" y="12"/>
                </a:cubicBezTo>
                <a:cubicBezTo>
                  <a:pt x="120" y="11"/>
                  <a:pt x="119" y="10"/>
                  <a:pt x="118" y="10"/>
                </a:cubicBezTo>
                <a:cubicBezTo>
                  <a:pt x="117" y="9"/>
                  <a:pt x="117" y="9"/>
                  <a:pt x="116" y="9"/>
                </a:cubicBezTo>
                <a:cubicBezTo>
                  <a:pt x="115" y="8"/>
                  <a:pt x="114" y="8"/>
                  <a:pt x="113" y="7"/>
                </a:cubicBezTo>
                <a:cubicBezTo>
                  <a:pt x="113" y="7"/>
                  <a:pt x="112" y="7"/>
                  <a:pt x="112" y="7"/>
                </a:cubicBezTo>
                <a:cubicBezTo>
                  <a:pt x="110" y="6"/>
                  <a:pt x="109" y="5"/>
                  <a:pt x="107" y="5"/>
                </a:cubicBezTo>
                <a:cubicBezTo>
                  <a:pt x="107" y="5"/>
                  <a:pt x="107" y="5"/>
                  <a:pt x="106" y="4"/>
                </a:cubicBezTo>
                <a:cubicBezTo>
                  <a:pt x="105" y="4"/>
                  <a:pt x="104" y="4"/>
                  <a:pt x="102" y="3"/>
                </a:cubicBezTo>
                <a:cubicBezTo>
                  <a:pt x="102" y="3"/>
                  <a:pt x="102" y="3"/>
                  <a:pt x="101" y="3"/>
                </a:cubicBezTo>
                <a:cubicBezTo>
                  <a:pt x="100" y="2"/>
                  <a:pt x="98" y="2"/>
                  <a:pt x="97" y="2"/>
                </a:cubicBezTo>
                <a:cubicBezTo>
                  <a:pt x="97" y="2"/>
                  <a:pt x="97" y="2"/>
                  <a:pt x="96" y="2"/>
                </a:cubicBezTo>
                <a:cubicBezTo>
                  <a:pt x="95" y="1"/>
                  <a:pt x="93" y="1"/>
                  <a:pt x="91" y="1"/>
                </a:cubicBezTo>
                <a:cubicBezTo>
                  <a:pt x="91" y="1"/>
                  <a:pt x="91" y="1"/>
                  <a:pt x="90" y="1"/>
                </a:cubicBezTo>
                <a:cubicBezTo>
                  <a:pt x="89" y="1"/>
                  <a:pt x="88" y="0"/>
                  <a:pt x="86" y="0"/>
                </a:cubicBezTo>
                <a:cubicBezTo>
                  <a:pt x="86" y="0"/>
                  <a:pt x="85" y="0"/>
                  <a:pt x="85" y="0"/>
                </a:cubicBezTo>
                <a:cubicBezTo>
                  <a:pt x="83" y="0"/>
                  <a:pt x="82" y="0"/>
                  <a:pt x="80" y="0"/>
                </a:cubicBezTo>
                <a:cubicBezTo>
                  <a:pt x="78" y="0"/>
                  <a:pt x="76" y="0"/>
                  <a:pt x="75" y="0"/>
                </a:cubicBezTo>
                <a:cubicBezTo>
                  <a:pt x="74" y="0"/>
                  <a:pt x="74" y="0"/>
                  <a:pt x="73" y="0"/>
                </a:cubicBezTo>
                <a:cubicBezTo>
                  <a:pt x="72" y="0"/>
                  <a:pt x="70" y="1"/>
                  <a:pt x="68" y="1"/>
                </a:cubicBezTo>
                <a:cubicBezTo>
                  <a:pt x="68" y="1"/>
                  <a:pt x="68" y="1"/>
                  <a:pt x="68" y="1"/>
                </a:cubicBezTo>
                <a:cubicBezTo>
                  <a:pt x="66" y="1"/>
                  <a:pt x="64" y="2"/>
                  <a:pt x="63" y="2"/>
                </a:cubicBezTo>
                <a:cubicBezTo>
                  <a:pt x="62" y="2"/>
                  <a:pt x="62" y="2"/>
                  <a:pt x="61" y="2"/>
                </a:cubicBezTo>
                <a:cubicBezTo>
                  <a:pt x="60" y="3"/>
                  <a:pt x="58" y="3"/>
                  <a:pt x="57" y="3"/>
                </a:cubicBezTo>
                <a:cubicBezTo>
                  <a:pt x="56" y="4"/>
                  <a:pt x="56" y="4"/>
                  <a:pt x="55" y="4"/>
                </a:cubicBezTo>
                <a:cubicBezTo>
                  <a:pt x="54" y="4"/>
                  <a:pt x="53" y="5"/>
                  <a:pt x="51" y="5"/>
                </a:cubicBezTo>
                <a:cubicBezTo>
                  <a:pt x="51" y="6"/>
                  <a:pt x="50" y="6"/>
                  <a:pt x="50" y="6"/>
                </a:cubicBezTo>
                <a:cubicBezTo>
                  <a:pt x="48" y="7"/>
                  <a:pt x="47" y="7"/>
                  <a:pt x="45" y="8"/>
                </a:cubicBezTo>
                <a:cubicBezTo>
                  <a:pt x="45" y="8"/>
                  <a:pt x="44" y="8"/>
                  <a:pt x="44" y="9"/>
                </a:cubicBezTo>
                <a:cubicBezTo>
                  <a:pt x="43" y="9"/>
                  <a:pt x="42" y="10"/>
                  <a:pt x="41" y="10"/>
                </a:cubicBezTo>
                <a:cubicBezTo>
                  <a:pt x="40" y="11"/>
                  <a:pt x="40" y="11"/>
                  <a:pt x="39" y="11"/>
                </a:cubicBezTo>
                <a:cubicBezTo>
                  <a:pt x="38" y="12"/>
                  <a:pt x="36" y="13"/>
                  <a:pt x="35" y="14"/>
                </a:cubicBezTo>
                <a:cubicBezTo>
                  <a:pt x="35" y="14"/>
                  <a:pt x="35" y="14"/>
                  <a:pt x="34" y="14"/>
                </a:cubicBezTo>
                <a:cubicBezTo>
                  <a:pt x="33" y="15"/>
                  <a:pt x="33" y="15"/>
                  <a:pt x="33" y="15"/>
                </a:cubicBezTo>
                <a:cubicBezTo>
                  <a:pt x="33" y="15"/>
                  <a:pt x="33" y="15"/>
                  <a:pt x="33" y="15"/>
                </a:cubicBezTo>
                <a:cubicBezTo>
                  <a:pt x="13" y="30"/>
                  <a:pt x="0" y="53"/>
                  <a:pt x="0" y="80"/>
                </a:cubicBezTo>
                <a:cubicBezTo>
                  <a:pt x="0" y="124"/>
                  <a:pt x="36" y="160"/>
                  <a:pt x="80" y="160"/>
                </a:cubicBezTo>
                <a:cubicBezTo>
                  <a:pt x="124" y="160"/>
                  <a:pt x="160" y="124"/>
                  <a:pt x="160" y="80"/>
                </a:cubicBezTo>
                <a:cubicBezTo>
                  <a:pt x="160" y="53"/>
                  <a:pt x="146" y="29"/>
                  <a:pt x="125" y="14"/>
                </a:cubicBezTo>
                <a:close/>
                <a:moveTo>
                  <a:pt x="40" y="17"/>
                </a:moveTo>
                <a:cubicBezTo>
                  <a:pt x="41" y="16"/>
                  <a:pt x="42" y="16"/>
                  <a:pt x="43" y="15"/>
                </a:cubicBezTo>
                <a:cubicBezTo>
                  <a:pt x="43" y="15"/>
                  <a:pt x="44" y="15"/>
                  <a:pt x="44" y="14"/>
                </a:cubicBezTo>
                <a:cubicBezTo>
                  <a:pt x="46" y="14"/>
                  <a:pt x="47" y="13"/>
                  <a:pt x="48" y="13"/>
                </a:cubicBezTo>
                <a:cubicBezTo>
                  <a:pt x="49" y="12"/>
                  <a:pt x="49" y="12"/>
                  <a:pt x="50" y="12"/>
                </a:cubicBezTo>
                <a:cubicBezTo>
                  <a:pt x="51" y="11"/>
                  <a:pt x="52" y="11"/>
                  <a:pt x="53" y="11"/>
                </a:cubicBezTo>
                <a:cubicBezTo>
                  <a:pt x="53" y="10"/>
                  <a:pt x="54" y="10"/>
                  <a:pt x="54" y="10"/>
                </a:cubicBezTo>
                <a:cubicBezTo>
                  <a:pt x="55" y="9"/>
                  <a:pt x="57" y="9"/>
                  <a:pt x="58" y="9"/>
                </a:cubicBezTo>
                <a:cubicBezTo>
                  <a:pt x="59" y="8"/>
                  <a:pt x="59" y="8"/>
                  <a:pt x="60" y="8"/>
                </a:cubicBezTo>
                <a:cubicBezTo>
                  <a:pt x="61" y="8"/>
                  <a:pt x="62" y="8"/>
                  <a:pt x="63" y="7"/>
                </a:cubicBezTo>
                <a:cubicBezTo>
                  <a:pt x="63" y="7"/>
                  <a:pt x="64" y="7"/>
                  <a:pt x="64" y="7"/>
                </a:cubicBezTo>
                <a:cubicBezTo>
                  <a:pt x="66" y="7"/>
                  <a:pt x="67" y="6"/>
                  <a:pt x="69" y="6"/>
                </a:cubicBezTo>
                <a:cubicBezTo>
                  <a:pt x="69" y="6"/>
                  <a:pt x="70" y="6"/>
                  <a:pt x="70" y="6"/>
                </a:cubicBezTo>
                <a:cubicBezTo>
                  <a:pt x="71" y="6"/>
                  <a:pt x="73" y="6"/>
                  <a:pt x="74" y="6"/>
                </a:cubicBezTo>
                <a:cubicBezTo>
                  <a:pt x="74" y="6"/>
                  <a:pt x="75" y="6"/>
                  <a:pt x="75" y="6"/>
                </a:cubicBezTo>
                <a:cubicBezTo>
                  <a:pt x="77" y="5"/>
                  <a:pt x="78" y="5"/>
                  <a:pt x="80" y="5"/>
                </a:cubicBezTo>
                <a:cubicBezTo>
                  <a:pt x="81" y="5"/>
                  <a:pt x="83" y="5"/>
                  <a:pt x="84" y="5"/>
                </a:cubicBezTo>
                <a:cubicBezTo>
                  <a:pt x="85" y="5"/>
                  <a:pt x="85" y="6"/>
                  <a:pt x="85" y="6"/>
                </a:cubicBezTo>
                <a:cubicBezTo>
                  <a:pt x="86" y="6"/>
                  <a:pt x="87" y="6"/>
                  <a:pt x="88" y="6"/>
                </a:cubicBezTo>
                <a:cubicBezTo>
                  <a:pt x="89" y="6"/>
                  <a:pt x="89" y="6"/>
                  <a:pt x="90" y="6"/>
                </a:cubicBezTo>
                <a:cubicBezTo>
                  <a:pt x="91" y="6"/>
                  <a:pt x="92" y="6"/>
                  <a:pt x="93" y="6"/>
                </a:cubicBezTo>
                <a:cubicBezTo>
                  <a:pt x="93" y="7"/>
                  <a:pt x="94" y="7"/>
                  <a:pt x="94" y="7"/>
                </a:cubicBezTo>
                <a:cubicBezTo>
                  <a:pt x="95" y="7"/>
                  <a:pt x="96" y="7"/>
                  <a:pt x="97" y="7"/>
                </a:cubicBezTo>
                <a:cubicBezTo>
                  <a:pt x="97" y="7"/>
                  <a:pt x="98" y="7"/>
                  <a:pt x="98" y="8"/>
                </a:cubicBezTo>
                <a:cubicBezTo>
                  <a:pt x="99" y="8"/>
                  <a:pt x="101" y="8"/>
                  <a:pt x="102" y="9"/>
                </a:cubicBezTo>
                <a:cubicBezTo>
                  <a:pt x="102" y="9"/>
                  <a:pt x="102" y="9"/>
                  <a:pt x="102" y="9"/>
                </a:cubicBezTo>
                <a:cubicBezTo>
                  <a:pt x="103" y="9"/>
                  <a:pt x="105" y="10"/>
                  <a:pt x="106" y="10"/>
                </a:cubicBezTo>
                <a:cubicBezTo>
                  <a:pt x="106" y="10"/>
                  <a:pt x="107" y="10"/>
                  <a:pt x="107" y="11"/>
                </a:cubicBezTo>
                <a:cubicBezTo>
                  <a:pt x="108" y="11"/>
                  <a:pt x="109" y="11"/>
                  <a:pt x="110" y="11"/>
                </a:cubicBezTo>
                <a:cubicBezTo>
                  <a:pt x="110" y="12"/>
                  <a:pt x="111" y="12"/>
                  <a:pt x="112" y="12"/>
                </a:cubicBezTo>
                <a:cubicBezTo>
                  <a:pt x="112" y="13"/>
                  <a:pt x="113" y="13"/>
                  <a:pt x="113" y="13"/>
                </a:cubicBezTo>
                <a:cubicBezTo>
                  <a:pt x="114" y="13"/>
                  <a:pt x="114" y="14"/>
                  <a:pt x="114" y="14"/>
                </a:cubicBezTo>
                <a:cubicBezTo>
                  <a:pt x="104" y="18"/>
                  <a:pt x="98" y="23"/>
                  <a:pt x="91" y="32"/>
                </a:cubicBezTo>
                <a:cubicBezTo>
                  <a:pt x="90" y="33"/>
                  <a:pt x="89" y="35"/>
                  <a:pt x="89" y="37"/>
                </a:cubicBezTo>
                <a:cubicBezTo>
                  <a:pt x="89" y="35"/>
                  <a:pt x="88" y="34"/>
                  <a:pt x="87" y="33"/>
                </a:cubicBezTo>
                <a:cubicBezTo>
                  <a:pt x="84" y="32"/>
                  <a:pt x="81" y="32"/>
                  <a:pt x="77" y="34"/>
                </a:cubicBezTo>
                <a:cubicBezTo>
                  <a:pt x="76" y="34"/>
                  <a:pt x="76" y="34"/>
                  <a:pt x="76" y="34"/>
                </a:cubicBezTo>
                <a:cubicBezTo>
                  <a:pt x="71" y="34"/>
                  <a:pt x="68" y="35"/>
                  <a:pt x="67" y="40"/>
                </a:cubicBezTo>
                <a:cubicBezTo>
                  <a:pt x="67" y="43"/>
                  <a:pt x="69" y="46"/>
                  <a:pt x="71" y="48"/>
                </a:cubicBezTo>
                <a:cubicBezTo>
                  <a:pt x="72" y="48"/>
                  <a:pt x="73" y="48"/>
                  <a:pt x="73" y="49"/>
                </a:cubicBezTo>
                <a:cubicBezTo>
                  <a:pt x="74" y="49"/>
                  <a:pt x="74" y="49"/>
                  <a:pt x="74" y="49"/>
                </a:cubicBezTo>
                <a:cubicBezTo>
                  <a:pt x="75" y="51"/>
                  <a:pt x="75" y="51"/>
                  <a:pt x="75" y="51"/>
                </a:cubicBezTo>
                <a:cubicBezTo>
                  <a:pt x="77" y="51"/>
                  <a:pt x="77" y="51"/>
                  <a:pt x="77" y="51"/>
                </a:cubicBezTo>
                <a:cubicBezTo>
                  <a:pt x="78" y="50"/>
                  <a:pt x="79" y="50"/>
                  <a:pt x="80" y="50"/>
                </a:cubicBezTo>
                <a:cubicBezTo>
                  <a:pt x="80" y="52"/>
                  <a:pt x="80" y="53"/>
                  <a:pt x="81" y="54"/>
                </a:cubicBezTo>
                <a:cubicBezTo>
                  <a:pt x="82" y="55"/>
                  <a:pt x="83" y="56"/>
                  <a:pt x="84" y="57"/>
                </a:cubicBezTo>
                <a:cubicBezTo>
                  <a:pt x="86" y="57"/>
                  <a:pt x="86" y="58"/>
                  <a:pt x="86" y="58"/>
                </a:cubicBezTo>
                <a:cubicBezTo>
                  <a:pt x="87" y="61"/>
                  <a:pt x="89" y="64"/>
                  <a:pt x="92" y="64"/>
                </a:cubicBezTo>
                <a:cubicBezTo>
                  <a:pt x="94" y="65"/>
                  <a:pt x="97" y="65"/>
                  <a:pt x="99" y="63"/>
                </a:cubicBezTo>
                <a:cubicBezTo>
                  <a:pt x="100" y="62"/>
                  <a:pt x="101" y="62"/>
                  <a:pt x="104" y="64"/>
                </a:cubicBezTo>
                <a:cubicBezTo>
                  <a:pt x="106" y="65"/>
                  <a:pt x="108" y="66"/>
                  <a:pt x="112" y="66"/>
                </a:cubicBezTo>
                <a:cubicBezTo>
                  <a:pt x="112" y="66"/>
                  <a:pt x="112" y="66"/>
                  <a:pt x="113" y="66"/>
                </a:cubicBezTo>
                <a:cubicBezTo>
                  <a:pt x="115" y="69"/>
                  <a:pt x="116" y="72"/>
                  <a:pt x="118" y="74"/>
                </a:cubicBezTo>
                <a:cubicBezTo>
                  <a:pt x="120" y="78"/>
                  <a:pt x="123" y="82"/>
                  <a:pt x="127" y="85"/>
                </a:cubicBezTo>
                <a:cubicBezTo>
                  <a:pt x="130" y="86"/>
                  <a:pt x="126" y="95"/>
                  <a:pt x="125" y="100"/>
                </a:cubicBezTo>
                <a:cubicBezTo>
                  <a:pt x="124" y="101"/>
                  <a:pt x="124" y="101"/>
                  <a:pt x="124" y="102"/>
                </a:cubicBezTo>
                <a:cubicBezTo>
                  <a:pt x="120" y="105"/>
                  <a:pt x="117" y="109"/>
                  <a:pt x="115" y="112"/>
                </a:cubicBezTo>
                <a:cubicBezTo>
                  <a:pt x="113" y="115"/>
                  <a:pt x="110" y="119"/>
                  <a:pt x="107" y="122"/>
                </a:cubicBezTo>
                <a:cubicBezTo>
                  <a:pt x="102" y="126"/>
                  <a:pt x="97" y="129"/>
                  <a:pt x="92" y="131"/>
                </a:cubicBezTo>
                <a:cubicBezTo>
                  <a:pt x="91" y="131"/>
                  <a:pt x="91" y="130"/>
                  <a:pt x="91" y="130"/>
                </a:cubicBezTo>
                <a:cubicBezTo>
                  <a:pt x="90" y="130"/>
                  <a:pt x="90" y="129"/>
                  <a:pt x="91" y="129"/>
                </a:cubicBezTo>
                <a:cubicBezTo>
                  <a:pt x="96" y="119"/>
                  <a:pt x="102" y="106"/>
                  <a:pt x="94" y="99"/>
                </a:cubicBezTo>
                <a:cubicBezTo>
                  <a:pt x="86" y="93"/>
                  <a:pt x="83" y="84"/>
                  <a:pt x="87" y="76"/>
                </a:cubicBezTo>
                <a:cubicBezTo>
                  <a:pt x="88" y="72"/>
                  <a:pt x="86" y="69"/>
                  <a:pt x="83" y="67"/>
                </a:cubicBezTo>
                <a:cubicBezTo>
                  <a:pt x="83" y="66"/>
                  <a:pt x="83" y="65"/>
                  <a:pt x="82" y="64"/>
                </a:cubicBezTo>
                <a:cubicBezTo>
                  <a:pt x="82" y="62"/>
                  <a:pt x="82" y="59"/>
                  <a:pt x="80" y="56"/>
                </a:cubicBezTo>
                <a:cubicBezTo>
                  <a:pt x="79" y="55"/>
                  <a:pt x="78" y="54"/>
                  <a:pt x="77" y="54"/>
                </a:cubicBezTo>
                <a:cubicBezTo>
                  <a:pt x="74" y="52"/>
                  <a:pt x="71" y="52"/>
                  <a:pt x="68" y="52"/>
                </a:cubicBezTo>
                <a:cubicBezTo>
                  <a:pt x="65" y="51"/>
                  <a:pt x="63" y="51"/>
                  <a:pt x="61" y="50"/>
                </a:cubicBezTo>
                <a:cubicBezTo>
                  <a:pt x="52" y="47"/>
                  <a:pt x="46" y="32"/>
                  <a:pt x="41" y="22"/>
                </a:cubicBezTo>
                <a:cubicBezTo>
                  <a:pt x="41" y="20"/>
                  <a:pt x="40" y="19"/>
                  <a:pt x="39" y="17"/>
                </a:cubicBezTo>
                <a:cubicBezTo>
                  <a:pt x="40" y="17"/>
                  <a:pt x="40" y="17"/>
                  <a:pt x="40" y="17"/>
                </a:cubicBezTo>
                <a:close/>
                <a:moveTo>
                  <a:pt x="80" y="155"/>
                </a:moveTo>
                <a:cubicBezTo>
                  <a:pt x="39" y="155"/>
                  <a:pt x="5" y="121"/>
                  <a:pt x="5" y="80"/>
                </a:cubicBezTo>
                <a:cubicBezTo>
                  <a:pt x="5" y="56"/>
                  <a:pt x="17" y="34"/>
                  <a:pt x="35" y="21"/>
                </a:cubicBezTo>
                <a:cubicBezTo>
                  <a:pt x="35" y="22"/>
                  <a:pt x="36" y="23"/>
                  <a:pt x="36" y="24"/>
                </a:cubicBezTo>
                <a:cubicBezTo>
                  <a:pt x="42" y="36"/>
                  <a:pt x="48" y="51"/>
                  <a:pt x="59" y="55"/>
                </a:cubicBezTo>
                <a:cubicBezTo>
                  <a:pt x="62" y="56"/>
                  <a:pt x="65" y="56"/>
                  <a:pt x="67" y="57"/>
                </a:cubicBezTo>
                <a:cubicBezTo>
                  <a:pt x="70" y="57"/>
                  <a:pt x="72" y="58"/>
                  <a:pt x="75" y="59"/>
                </a:cubicBezTo>
                <a:cubicBezTo>
                  <a:pt x="75" y="59"/>
                  <a:pt x="76" y="59"/>
                  <a:pt x="76" y="59"/>
                </a:cubicBezTo>
                <a:cubicBezTo>
                  <a:pt x="77" y="61"/>
                  <a:pt x="77" y="63"/>
                  <a:pt x="77" y="65"/>
                </a:cubicBezTo>
                <a:cubicBezTo>
                  <a:pt x="77" y="67"/>
                  <a:pt x="78" y="70"/>
                  <a:pt x="80" y="71"/>
                </a:cubicBezTo>
                <a:cubicBezTo>
                  <a:pt x="81" y="72"/>
                  <a:pt x="82" y="73"/>
                  <a:pt x="82" y="74"/>
                </a:cubicBezTo>
                <a:cubicBezTo>
                  <a:pt x="78" y="84"/>
                  <a:pt x="81" y="96"/>
                  <a:pt x="91" y="103"/>
                </a:cubicBezTo>
                <a:cubicBezTo>
                  <a:pt x="93" y="105"/>
                  <a:pt x="94" y="111"/>
                  <a:pt x="86" y="126"/>
                </a:cubicBezTo>
                <a:cubicBezTo>
                  <a:pt x="84" y="128"/>
                  <a:pt x="85" y="131"/>
                  <a:pt x="87" y="134"/>
                </a:cubicBezTo>
                <a:cubicBezTo>
                  <a:pt x="88" y="135"/>
                  <a:pt x="90" y="136"/>
                  <a:pt x="92" y="136"/>
                </a:cubicBezTo>
                <a:cubicBezTo>
                  <a:pt x="93" y="136"/>
                  <a:pt x="93" y="136"/>
                  <a:pt x="94" y="136"/>
                </a:cubicBezTo>
                <a:cubicBezTo>
                  <a:pt x="100" y="134"/>
                  <a:pt x="105" y="131"/>
                  <a:pt x="110" y="126"/>
                </a:cubicBezTo>
                <a:cubicBezTo>
                  <a:pt x="114" y="122"/>
                  <a:pt x="117" y="119"/>
                  <a:pt x="119" y="115"/>
                </a:cubicBezTo>
                <a:cubicBezTo>
                  <a:pt x="122" y="112"/>
                  <a:pt x="124" y="109"/>
                  <a:pt x="127" y="106"/>
                </a:cubicBezTo>
                <a:cubicBezTo>
                  <a:pt x="128" y="106"/>
                  <a:pt x="128" y="105"/>
                  <a:pt x="129" y="105"/>
                </a:cubicBezTo>
                <a:cubicBezTo>
                  <a:pt x="129" y="104"/>
                  <a:pt x="129" y="103"/>
                  <a:pt x="130" y="102"/>
                </a:cubicBezTo>
                <a:cubicBezTo>
                  <a:pt x="132" y="94"/>
                  <a:pt x="137" y="84"/>
                  <a:pt x="129" y="80"/>
                </a:cubicBezTo>
                <a:cubicBezTo>
                  <a:pt x="127" y="78"/>
                  <a:pt x="125" y="75"/>
                  <a:pt x="123" y="72"/>
                </a:cubicBezTo>
                <a:cubicBezTo>
                  <a:pt x="121" y="69"/>
                  <a:pt x="119" y="65"/>
                  <a:pt x="116" y="63"/>
                </a:cubicBezTo>
                <a:cubicBezTo>
                  <a:pt x="115" y="62"/>
                  <a:pt x="114" y="61"/>
                  <a:pt x="112" y="61"/>
                </a:cubicBezTo>
                <a:cubicBezTo>
                  <a:pt x="110" y="61"/>
                  <a:pt x="108" y="60"/>
                  <a:pt x="106" y="59"/>
                </a:cubicBezTo>
                <a:cubicBezTo>
                  <a:pt x="103" y="57"/>
                  <a:pt x="100" y="56"/>
                  <a:pt x="96" y="59"/>
                </a:cubicBezTo>
                <a:cubicBezTo>
                  <a:pt x="95" y="59"/>
                  <a:pt x="94" y="60"/>
                  <a:pt x="93" y="59"/>
                </a:cubicBezTo>
                <a:cubicBezTo>
                  <a:pt x="92" y="59"/>
                  <a:pt x="92" y="58"/>
                  <a:pt x="91" y="57"/>
                </a:cubicBezTo>
                <a:cubicBezTo>
                  <a:pt x="91" y="55"/>
                  <a:pt x="90" y="53"/>
                  <a:pt x="86" y="52"/>
                </a:cubicBezTo>
                <a:cubicBezTo>
                  <a:pt x="86" y="52"/>
                  <a:pt x="86" y="52"/>
                  <a:pt x="86" y="51"/>
                </a:cubicBezTo>
                <a:cubicBezTo>
                  <a:pt x="85" y="51"/>
                  <a:pt x="85" y="51"/>
                  <a:pt x="86" y="51"/>
                </a:cubicBezTo>
                <a:cubicBezTo>
                  <a:pt x="86" y="49"/>
                  <a:pt x="86" y="48"/>
                  <a:pt x="85" y="47"/>
                </a:cubicBezTo>
                <a:cubicBezTo>
                  <a:pt x="84" y="46"/>
                  <a:pt x="82" y="45"/>
                  <a:pt x="80" y="45"/>
                </a:cubicBezTo>
                <a:cubicBezTo>
                  <a:pt x="80" y="45"/>
                  <a:pt x="80" y="44"/>
                  <a:pt x="79" y="44"/>
                </a:cubicBezTo>
                <a:cubicBezTo>
                  <a:pt x="78" y="42"/>
                  <a:pt x="78" y="42"/>
                  <a:pt x="78" y="42"/>
                </a:cubicBezTo>
                <a:cubicBezTo>
                  <a:pt x="76" y="43"/>
                  <a:pt x="76" y="43"/>
                  <a:pt x="76" y="43"/>
                </a:cubicBezTo>
                <a:cubicBezTo>
                  <a:pt x="75" y="44"/>
                  <a:pt x="75" y="44"/>
                  <a:pt x="74" y="43"/>
                </a:cubicBezTo>
                <a:cubicBezTo>
                  <a:pt x="73" y="43"/>
                  <a:pt x="73" y="42"/>
                  <a:pt x="73" y="41"/>
                </a:cubicBezTo>
                <a:cubicBezTo>
                  <a:pt x="73" y="40"/>
                  <a:pt x="73" y="40"/>
                  <a:pt x="73" y="39"/>
                </a:cubicBezTo>
                <a:cubicBezTo>
                  <a:pt x="73" y="39"/>
                  <a:pt x="75" y="39"/>
                  <a:pt x="77" y="39"/>
                </a:cubicBezTo>
                <a:cubicBezTo>
                  <a:pt x="78" y="39"/>
                  <a:pt x="78" y="39"/>
                  <a:pt x="78" y="39"/>
                </a:cubicBezTo>
                <a:cubicBezTo>
                  <a:pt x="79" y="39"/>
                  <a:pt x="79" y="39"/>
                  <a:pt x="79" y="39"/>
                </a:cubicBezTo>
                <a:cubicBezTo>
                  <a:pt x="81" y="37"/>
                  <a:pt x="83" y="37"/>
                  <a:pt x="84" y="38"/>
                </a:cubicBezTo>
                <a:cubicBezTo>
                  <a:pt x="84" y="38"/>
                  <a:pt x="85" y="39"/>
                  <a:pt x="85" y="43"/>
                </a:cubicBezTo>
                <a:cubicBezTo>
                  <a:pt x="85" y="46"/>
                  <a:pt x="85" y="46"/>
                  <a:pt x="85" y="46"/>
                </a:cubicBezTo>
                <a:cubicBezTo>
                  <a:pt x="87" y="46"/>
                  <a:pt x="87" y="46"/>
                  <a:pt x="87" y="46"/>
                </a:cubicBezTo>
                <a:cubicBezTo>
                  <a:pt x="90" y="46"/>
                  <a:pt x="93" y="46"/>
                  <a:pt x="94" y="44"/>
                </a:cubicBezTo>
                <a:cubicBezTo>
                  <a:pt x="95" y="42"/>
                  <a:pt x="96" y="40"/>
                  <a:pt x="95" y="37"/>
                </a:cubicBezTo>
                <a:cubicBezTo>
                  <a:pt x="95" y="36"/>
                  <a:pt x="95" y="36"/>
                  <a:pt x="95" y="35"/>
                </a:cubicBezTo>
                <a:cubicBezTo>
                  <a:pt x="102" y="26"/>
                  <a:pt x="109" y="21"/>
                  <a:pt x="120" y="17"/>
                </a:cubicBezTo>
                <a:cubicBezTo>
                  <a:pt x="141" y="31"/>
                  <a:pt x="155" y="54"/>
                  <a:pt x="155" y="80"/>
                </a:cubicBezTo>
                <a:cubicBezTo>
                  <a:pt x="155" y="121"/>
                  <a:pt x="121" y="155"/>
                  <a:pt x="80" y="155"/>
                </a:cubicBezTo>
                <a:close/>
              </a:path>
            </a:pathLst>
          </a:custGeom>
          <a:solidFill>
            <a:srgbClr val="004267"/>
          </a:solidFill>
          <a:ln>
            <a:noFill/>
          </a:ln>
        </p:spPr>
        <p:txBody>
          <a:bodyPr vert="horz" wrap="square" lIns="69596" tIns="34798" rIns="69596" bIns="34798" numCol="1" anchor="t" anchorCtr="0" compatLnSpc="1">
            <a:prstTxWarp prst="textNoShape">
              <a:avLst/>
            </a:prstTxWarp>
          </a:bodyPr>
          <a:lstStyle/>
          <a:p>
            <a:endParaRPr lang="en-US" sz="2278" dirty="0"/>
          </a:p>
        </p:txBody>
      </p:sp>
      <p:sp>
        <p:nvSpPr>
          <p:cNvPr id="29" name="Oval 4">
            <a:extLst>
              <a:ext uri="{FF2B5EF4-FFF2-40B4-BE49-F238E27FC236}">
                <a16:creationId xmlns:a16="http://schemas.microsoft.com/office/drawing/2014/main" id="{09081726-A1A6-6F44-86C8-8F0350DF0B29}"/>
              </a:ext>
            </a:extLst>
          </p:cNvPr>
          <p:cNvSpPr/>
          <p:nvPr/>
        </p:nvSpPr>
        <p:spPr>
          <a:xfrm>
            <a:off x="5952686" y="4636192"/>
            <a:ext cx="863408" cy="863406"/>
          </a:xfrm>
          <a:prstGeom prst="ellipse">
            <a:avLst/>
          </a:prstGeom>
          <a:solidFill>
            <a:schemeClr val="bg1"/>
          </a:solidFill>
          <a:ln w="25400">
            <a:solidFill>
              <a:srgbClr val="0042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6" dirty="0">
              <a:solidFill>
                <a:schemeClr val="tx1"/>
              </a:solidFill>
            </a:endParaRPr>
          </a:p>
        </p:txBody>
      </p:sp>
      <p:sp>
        <p:nvSpPr>
          <p:cNvPr id="32" name="Oval 60">
            <a:extLst>
              <a:ext uri="{FF2B5EF4-FFF2-40B4-BE49-F238E27FC236}">
                <a16:creationId xmlns:a16="http://schemas.microsoft.com/office/drawing/2014/main" id="{B0AFB4D2-915E-7D4E-92CC-A5644CADD093}"/>
              </a:ext>
            </a:extLst>
          </p:cNvPr>
          <p:cNvSpPr/>
          <p:nvPr/>
        </p:nvSpPr>
        <p:spPr>
          <a:xfrm>
            <a:off x="5947546" y="4606445"/>
            <a:ext cx="261150" cy="261148"/>
          </a:xfrm>
          <a:prstGeom prst="ellipse">
            <a:avLst/>
          </a:prstGeom>
          <a:solidFill>
            <a:srgbClr val="004267"/>
          </a:solidFill>
          <a:ln w="12700">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700" b="1" dirty="0">
                <a:solidFill>
                  <a:srgbClr val="FFFFFF"/>
                </a:solidFill>
                <a:latin typeface="Arial" panose="020B0604020202020204" pitchFamily="34" charset="0"/>
                <a:cs typeface="Arial" panose="020B0604020202020204" pitchFamily="34" charset="0"/>
              </a:rPr>
              <a:t>03</a:t>
            </a:r>
          </a:p>
        </p:txBody>
      </p:sp>
      <p:sp>
        <p:nvSpPr>
          <p:cNvPr id="71" name="Freeform 1297">
            <a:extLst>
              <a:ext uri="{FF2B5EF4-FFF2-40B4-BE49-F238E27FC236}">
                <a16:creationId xmlns:a16="http://schemas.microsoft.com/office/drawing/2014/main" id="{F34AB0DE-8F10-9343-A53A-03015FE481E2}"/>
              </a:ext>
            </a:extLst>
          </p:cNvPr>
          <p:cNvSpPr>
            <a:spLocks noEditPoints="1"/>
          </p:cNvSpPr>
          <p:nvPr/>
        </p:nvSpPr>
        <p:spPr bwMode="auto">
          <a:xfrm>
            <a:off x="6156675" y="4848834"/>
            <a:ext cx="415643" cy="419268"/>
          </a:xfrm>
          <a:custGeom>
            <a:avLst/>
            <a:gdLst>
              <a:gd name="T0" fmla="*/ 125 w 160"/>
              <a:gd name="T1" fmla="*/ 17 h 160"/>
              <a:gd name="T2" fmla="*/ 99 w 160"/>
              <a:gd name="T3" fmla="*/ 54 h 160"/>
              <a:gd name="T4" fmla="*/ 70 w 160"/>
              <a:gd name="T5" fmla="*/ 54 h 160"/>
              <a:gd name="T6" fmla="*/ 49 w 160"/>
              <a:gd name="T7" fmla="*/ 26 h 160"/>
              <a:gd name="T8" fmla="*/ 26 w 160"/>
              <a:gd name="T9" fmla="*/ 26 h 160"/>
              <a:gd name="T10" fmla="*/ 44 w 160"/>
              <a:gd name="T11" fmla="*/ 36 h 160"/>
              <a:gd name="T12" fmla="*/ 61 w 160"/>
              <a:gd name="T13" fmla="*/ 73 h 160"/>
              <a:gd name="T14" fmla="*/ 29 w 160"/>
              <a:gd name="T15" fmla="*/ 124 h 160"/>
              <a:gd name="T16" fmla="*/ 0 w 160"/>
              <a:gd name="T17" fmla="*/ 137 h 160"/>
              <a:gd name="T18" fmla="*/ 35 w 160"/>
              <a:gd name="T19" fmla="*/ 137 h 160"/>
              <a:gd name="T20" fmla="*/ 70 w 160"/>
              <a:gd name="T21" fmla="*/ 91 h 160"/>
              <a:gd name="T22" fmla="*/ 81 w 160"/>
              <a:gd name="T23" fmla="*/ 125 h 160"/>
              <a:gd name="T24" fmla="*/ 84 w 160"/>
              <a:gd name="T25" fmla="*/ 160 h 160"/>
              <a:gd name="T26" fmla="*/ 87 w 160"/>
              <a:gd name="T27" fmla="*/ 125 h 160"/>
              <a:gd name="T28" fmla="*/ 99 w 160"/>
              <a:gd name="T29" fmla="*/ 91 h 160"/>
              <a:gd name="T30" fmla="*/ 119 w 160"/>
              <a:gd name="T31" fmla="*/ 119 h 160"/>
              <a:gd name="T32" fmla="*/ 143 w 160"/>
              <a:gd name="T33" fmla="*/ 119 h 160"/>
              <a:gd name="T34" fmla="*/ 125 w 160"/>
              <a:gd name="T35" fmla="*/ 109 h 160"/>
              <a:gd name="T36" fmla="*/ 108 w 160"/>
              <a:gd name="T37" fmla="*/ 73 h 160"/>
              <a:gd name="T38" fmla="*/ 131 w 160"/>
              <a:gd name="T39" fmla="*/ 30 h 160"/>
              <a:gd name="T40" fmla="*/ 160 w 160"/>
              <a:gd name="T41" fmla="*/ 17 h 160"/>
              <a:gd name="T42" fmla="*/ 32 w 160"/>
              <a:gd name="T43" fmla="*/ 26 h 160"/>
              <a:gd name="T44" fmla="*/ 44 w 160"/>
              <a:gd name="T45" fmla="*/ 26 h 160"/>
              <a:gd name="T46" fmla="*/ 32 w 160"/>
              <a:gd name="T47" fmla="*/ 26 h 160"/>
              <a:gd name="T48" fmla="*/ 6 w 160"/>
              <a:gd name="T49" fmla="*/ 137 h 160"/>
              <a:gd name="T50" fmla="*/ 29 w 160"/>
              <a:gd name="T51" fmla="*/ 137 h 160"/>
              <a:gd name="T52" fmla="*/ 96 w 160"/>
              <a:gd name="T53" fmla="*/ 143 h 160"/>
              <a:gd name="T54" fmla="*/ 73 w 160"/>
              <a:gd name="T55" fmla="*/ 143 h 160"/>
              <a:gd name="T56" fmla="*/ 96 w 160"/>
              <a:gd name="T57" fmla="*/ 143 h 160"/>
              <a:gd name="T58" fmla="*/ 67 w 160"/>
              <a:gd name="T59" fmla="*/ 73 h 160"/>
              <a:gd name="T60" fmla="*/ 102 w 160"/>
              <a:gd name="T61" fmla="*/ 73 h 160"/>
              <a:gd name="T62" fmla="*/ 137 w 160"/>
              <a:gd name="T63" fmla="*/ 119 h 160"/>
              <a:gd name="T64" fmla="*/ 125 w 160"/>
              <a:gd name="T65" fmla="*/ 119 h 160"/>
              <a:gd name="T66" fmla="*/ 137 w 160"/>
              <a:gd name="T67" fmla="*/ 119 h 160"/>
              <a:gd name="T68" fmla="*/ 131 w 160"/>
              <a:gd name="T69" fmla="*/ 17 h 160"/>
              <a:gd name="T70" fmla="*/ 154 w 160"/>
              <a:gd name="T71" fmla="*/ 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60">
                <a:moveTo>
                  <a:pt x="143" y="0"/>
                </a:moveTo>
                <a:cubicBezTo>
                  <a:pt x="133" y="0"/>
                  <a:pt x="125" y="8"/>
                  <a:pt x="125" y="17"/>
                </a:cubicBezTo>
                <a:cubicBezTo>
                  <a:pt x="125" y="20"/>
                  <a:pt x="126" y="23"/>
                  <a:pt x="127" y="26"/>
                </a:cubicBezTo>
                <a:cubicBezTo>
                  <a:pt x="99" y="54"/>
                  <a:pt x="99" y="54"/>
                  <a:pt x="99" y="54"/>
                </a:cubicBezTo>
                <a:cubicBezTo>
                  <a:pt x="95" y="51"/>
                  <a:pt x="90" y="49"/>
                  <a:pt x="84" y="49"/>
                </a:cubicBezTo>
                <a:cubicBezTo>
                  <a:pt x="79" y="49"/>
                  <a:pt x="74" y="51"/>
                  <a:pt x="70" y="54"/>
                </a:cubicBezTo>
                <a:cubicBezTo>
                  <a:pt x="48" y="32"/>
                  <a:pt x="48" y="32"/>
                  <a:pt x="48" y="32"/>
                </a:cubicBezTo>
                <a:cubicBezTo>
                  <a:pt x="49" y="30"/>
                  <a:pt x="49" y="28"/>
                  <a:pt x="49" y="26"/>
                </a:cubicBezTo>
                <a:cubicBezTo>
                  <a:pt x="49" y="20"/>
                  <a:pt x="44" y="15"/>
                  <a:pt x="38" y="15"/>
                </a:cubicBezTo>
                <a:cubicBezTo>
                  <a:pt x="31" y="15"/>
                  <a:pt x="26" y="20"/>
                  <a:pt x="26" y="26"/>
                </a:cubicBezTo>
                <a:cubicBezTo>
                  <a:pt x="26" y="33"/>
                  <a:pt x="31" y="38"/>
                  <a:pt x="38" y="38"/>
                </a:cubicBezTo>
                <a:cubicBezTo>
                  <a:pt x="40" y="38"/>
                  <a:pt x="42" y="37"/>
                  <a:pt x="44" y="36"/>
                </a:cubicBezTo>
                <a:cubicBezTo>
                  <a:pt x="66" y="58"/>
                  <a:pt x="66" y="58"/>
                  <a:pt x="66" y="58"/>
                </a:cubicBezTo>
                <a:cubicBezTo>
                  <a:pt x="63" y="62"/>
                  <a:pt x="61" y="67"/>
                  <a:pt x="61" y="73"/>
                </a:cubicBezTo>
                <a:cubicBezTo>
                  <a:pt x="61" y="78"/>
                  <a:pt x="63" y="83"/>
                  <a:pt x="66" y="87"/>
                </a:cubicBezTo>
                <a:cubicBezTo>
                  <a:pt x="29" y="124"/>
                  <a:pt x="29" y="124"/>
                  <a:pt x="29" y="124"/>
                </a:cubicBezTo>
                <a:cubicBezTo>
                  <a:pt x="26" y="121"/>
                  <a:pt x="22" y="119"/>
                  <a:pt x="17" y="119"/>
                </a:cubicBezTo>
                <a:cubicBezTo>
                  <a:pt x="8" y="119"/>
                  <a:pt x="0" y="127"/>
                  <a:pt x="0" y="137"/>
                </a:cubicBezTo>
                <a:cubicBezTo>
                  <a:pt x="0" y="146"/>
                  <a:pt x="8" y="154"/>
                  <a:pt x="17" y="154"/>
                </a:cubicBezTo>
                <a:cubicBezTo>
                  <a:pt x="27" y="154"/>
                  <a:pt x="35" y="146"/>
                  <a:pt x="35" y="137"/>
                </a:cubicBezTo>
                <a:cubicBezTo>
                  <a:pt x="35" y="134"/>
                  <a:pt x="34" y="131"/>
                  <a:pt x="33" y="128"/>
                </a:cubicBezTo>
                <a:cubicBezTo>
                  <a:pt x="70" y="91"/>
                  <a:pt x="70" y="91"/>
                  <a:pt x="70" y="91"/>
                </a:cubicBezTo>
                <a:cubicBezTo>
                  <a:pt x="73" y="94"/>
                  <a:pt x="77" y="95"/>
                  <a:pt x="81" y="96"/>
                </a:cubicBezTo>
                <a:cubicBezTo>
                  <a:pt x="81" y="125"/>
                  <a:pt x="81" y="125"/>
                  <a:pt x="81" y="125"/>
                </a:cubicBezTo>
                <a:cubicBezTo>
                  <a:pt x="73" y="127"/>
                  <a:pt x="67" y="134"/>
                  <a:pt x="67" y="143"/>
                </a:cubicBezTo>
                <a:cubicBezTo>
                  <a:pt x="67" y="152"/>
                  <a:pt x="75" y="160"/>
                  <a:pt x="84" y="160"/>
                </a:cubicBezTo>
                <a:cubicBezTo>
                  <a:pt x="94" y="160"/>
                  <a:pt x="102" y="152"/>
                  <a:pt x="102" y="143"/>
                </a:cubicBezTo>
                <a:cubicBezTo>
                  <a:pt x="102" y="134"/>
                  <a:pt x="96" y="127"/>
                  <a:pt x="87" y="125"/>
                </a:cubicBezTo>
                <a:cubicBezTo>
                  <a:pt x="87" y="96"/>
                  <a:pt x="87" y="96"/>
                  <a:pt x="87" y="96"/>
                </a:cubicBezTo>
                <a:cubicBezTo>
                  <a:pt x="92" y="95"/>
                  <a:pt x="95" y="94"/>
                  <a:pt x="99" y="91"/>
                </a:cubicBezTo>
                <a:cubicBezTo>
                  <a:pt x="121" y="113"/>
                  <a:pt x="121" y="113"/>
                  <a:pt x="121" y="113"/>
                </a:cubicBezTo>
                <a:cubicBezTo>
                  <a:pt x="120" y="115"/>
                  <a:pt x="119" y="117"/>
                  <a:pt x="119" y="119"/>
                </a:cubicBezTo>
                <a:cubicBezTo>
                  <a:pt x="119" y="126"/>
                  <a:pt x="124" y="131"/>
                  <a:pt x="131" y="131"/>
                </a:cubicBezTo>
                <a:cubicBezTo>
                  <a:pt x="137" y="131"/>
                  <a:pt x="143" y="126"/>
                  <a:pt x="143" y="119"/>
                </a:cubicBezTo>
                <a:cubicBezTo>
                  <a:pt x="143" y="113"/>
                  <a:pt x="137" y="108"/>
                  <a:pt x="131" y="108"/>
                </a:cubicBezTo>
                <a:cubicBezTo>
                  <a:pt x="129" y="108"/>
                  <a:pt x="127" y="108"/>
                  <a:pt x="125" y="109"/>
                </a:cubicBezTo>
                <a:cubicBezTo>
                  <a:pt x="103" y="87"/>
                  <a:pt x="103" y="87"/>
                  <a:pt x="103" y="87"/>
                </a:cubicBezTo>
                <a:cubicBezTo>
                  <a:pt x="106" y="83"/>
                  <a:pt x="108" y="78"/>
                  <a:pt x="108" y="73"/>
                </a:cubicBezTo>
                <a:cubicBezTo>
                  <a:pt x="108" y="67"/>
                  <a:pt x="106" y="62"/>
                  <a:pt x="103" y="58"/>
                </a:cubicBezTo>
                <a:cubicBezTo>
                  <a:pt x="131" y="30"/>
                  <a:pt x="131" y="30"/>
                  <a:pt x="131" y="30"/>
                </a:cubicBezTo>
                <a:cubicBezTo>
                  <a:pt x="134" y="33"/>
                  <a:pt x="138" y="35"/>
                  <a:pt x="143" y="35"/>
                </a:cubicBezTo>
                <a:cubicBezTo>
                  <a:pt x="152" y="35"/>
                  <a:pt x="160" y="27"/>
                  <a:pt x="160" y="17"/>
                </a:cubicBezTo>
                <a:cubicBezTo>
                  <a:pt x="160" y="8"/>
                  <a:pt x="152" y="0"/>
                  <a:pt x="143" y="0"/>
                </a:cubicBezTo>
                <a:close/>
                <a:moveTo>
                  <a:pt x="32" y="26"/>
                </a:moveTo>
                <a:cubicBezTo>
                  <a:pt x="32" y="23"/>
                  <a:pt x="35" y="20"/>
                  <a:pt x="38" y="20"/>
                </a:cubicBezTo>
                <a:cubicBezTo>
                  <a:pt x="41" y="20"/>
                  <a:pt x="44" y="23"/>
                  <a:pt x="44" y="26"/>
                </a:cubicBezTo>
                <a:cubicBezTo>
                  <a:pt x="44" y="29"/>
                  <a:pt x="41" y="32"/>
                  <a:pt x="38" y="32"/>
                </a:cubicBezTo>
                <a:cubicBezTo>
                  <a:pt x="35" y="32"/>
                  <a:pt x="32" y="29"/>
                  <a:pt x="32" y="26"/>
                </a:cubicBezTo>
                <a:close/>
                <a:moveTo>
                  <a:pt x="17" y="148"/>
                </a:moveTo>
                <a:cubicBezTo>
                  <a:pt x="11" y="148"/>
                  <a:pt x="6" y="143"/>
                  <a:pt x="6" y="137"/>
                </a:cubicBezTo>
                <a:cubicBezTo>
                  <a:pt x="6" y="130"/>
                  <a:pt x="11" y="125"/>
                  <a:pt x="17" y="125"/>
                </a:cubicBezTo>
                <a:cubicBezTo>
                  <a:pt x="24" y="125"/>
                  <a:pt x="29" y="130"/>
                  <a:pt x="29" y="137"/>
                </a:cubicBezTo>
                <a:cubicBezTo>
                  <a:pt x="29" y="143"/>
                  <a:pt x="24" y="148"/>
                  <a:pt x="17" y="148"/>
                </a:cubicBezTo>
                <a:close/>
                <a:moveTo>
                  <a:pt x="96" y="143"/>
                </a:moveTo>
                <a:cubicBezTo>
                  <a:pt x="96" y="149"/>
                  <a:pt x="91" y="154"/>
                  <a:pt x="84" y="154"/>
                </a:cubicBezTo>
                <a:cubicBezTo>
                  <a:pt x="78" y="154"/>
                  <a:pt x="73" y="149"/>
                  <a:pt x="73" y="143"/>
                </a:cubicBezTo>
                <a:cubicBezTo>
                  <a:pt x="73" y="136"/>
                  <a:pt x="78" y="131"/>
                  <a:pt x="84" y="131"/>
                </a:cubicBezTo>
                <a:cubicBezTo>
                  <a:pt x="91" y="131"/>
                  <a:pt x="96" y="136"/>
                  <a:pt x="96" y="143"/>
                </a:cubicBezTo>
                <a:close/>
                <a:moveTo>
                  <a:pt x="84" y="90"/>
                </a:moveTo>
                <a:cubicBezTo>
                  <a:pt x="75" y="90"/>
                  <a:pt x="67" y="82"/>
                  <a:pt x="67" y="73"/>
                </a:cubicBezTo>
                <a:cubicBezTo>
                  <a:pt x="67" y="63"/>
                  <a:pt x="75" y="55"/>
                  <a:pt x="84" y="55"/>
                </a:cubicBezTo>
                <a:cubicBezTo>
                  <a:pt x="94" y="55"/>
                  <a:pt x="102" y="63"/>
                  <a:pt x="102" y="73"/>
                </a:cubicBezTo>
                <a:cubicBezTo>
                  <a:pt x="102" y="82"/>
                  <a:pt x="94" y="90"/>
                  <a:pt x="84" y="90"/>
                </a:cubicBezTo>
                <a:close/>
                <a:moveTo>
                  <a:pt x="137" y="119"/>
                </a:moveTo>
                <a:cubicBezTo>
                  <a:pt x="137" y="122"/>
                  <a:pt x="134" y="125"/>
                  <a:pt x="131" y="125"/>
                </a:cubicBezTo>
                <a:cubicBezTo>
                  <a:pt x="128" y="125"/>
                  <a:pt x="125" y="122"/>
                  <a:pt x="125" y="119"/>
                </a:cubicBezTo>
                <a:cubicBezTo>
                  <a:pt x="125" y="116"/>
                  <a:pt x="128" y="113"/>
                  <a:pt x="131" y="113"/>
                </a:cubicBezTo>
                <a:cubicBezTo>
                  <a:pt x="134" y="113"/>
                  <a:pt x="137" y="116"/>
                  <a:pt x="137" y="119"/>
                </a:cubicBezTo>
                <a:close/>
                <a:moveTo>
                  <a:pt x="143" y="29"/>
                </a:moveTo>
                <a:cubicBezTo>
                  <a:pt x="136" y="29"/>
                  <a:pt x="131" y="24"/>
                  <a:pt x="131" y="17"/>
                </a:cubicBezTo>
                <a:cubicBezTo>
                  <a:pt x="131" y="11"/>
                  <a:pt x="136" y="6"/>
                  <a:pt x="143" y="6"/>
                </a:cubicBezTo>
                <a:cubicBezTo>
                  <a:pt x="149" y="6"/>
                  <a:pt x="154" y="11"/>
                  <a:pt x="154" y="17"/>
                </a:cubicBezTo>
                <a:cubicBezTo>
                  <a:pt x="154" y="24"/>
                  <a:pt x="149" y="29"/>
                  <a:pt x="143" y="29"/>
                </a:cubicBezTo>
                <a:close/>
              </a:path>
            </a:pathLst>
          </a:custGeom>
          <a:solidFill>
            <a:srgbClr val="004267"/>
          </a:solidFill>
          <a:ln>
            <a:noFill/>
          </a:ln>
        </p:spPr>
        <p:txBody>
          <a:bodyPr vert="horz" wrap="square" lIns="69596" tIns="34798" rIns="69596" bIns="34798" numCol="1" anchor="t" anchorCtr="0" compatLnSpc="1">
            <a:prstTxWarp prst="textNoShape">
              <a:avLst/>
            </a:prstTxWarp>
          </a:bodyPr>
          <a:lstStyle/>
          <a:p>
            <a:endParaRPr lang="en-US" sz="2278" dirty="0"/>
          </a:p>
        </p:txBody>
      </p:sp>
      <p:grpSp>
        <p:nvGrpSpPr>
          <p:cNvPr id="3" name="Grupo 2">
            <a:extLst>
              <a:ext uri="{FF2B5EF4-FFF2-40B4-BE49-F238E27FC236}">
                <a16:creationId xmlns:a16="http://schemas.microsoft.com/office/drawing/2014/main" id="{9228E992-0610-F29A-704F-279AA25459C9}"/>
              </a:ext>
            </a:extLst>
          </p:cNvPr>
          <p:cNvGrpSpPr/>
          <p:nvPr/>
        </p:nvGrpSpPr>
        <p:grpSpPr>
          <a:xfrm>
            <a:off x="1286730" y="667810"/>
            <a:ext cx="4430252" cy="4472195"/>
            <a:chOff x="791985" y="836927"/>
            <a:chExt cx="3928734" cy="3965929"/>
          </a:xfrm>
        </p:grpSpPr>
        <p:pic>
          <p:nvPicPr>
            <p:cNvPr id="28" name="Imagen 27">
              <a:extLst>
                <a:ext uri="{FF2B5EF4-FFF2-40B4-BE49-F238E27FC236}">
                  <a16:creationId xmlns:a16="http://schemas.microsoft.com/office/drawing/2014/main" id="{595936E1-A8BF-2945-B8AC-AA0F7A5B987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6345" y="899884"/>
              <a:ext cx="3840013" cy="3840013"/>
            </a:xfrm>
            <a:prstGeom prst="ellipse">
              <a:avLst/>
            </a:prstGeom>
          </p:spPr>
        </p:pic>
        <p:sp>
          <p:nvSpPr>
            <p:cNvPr id="22" name="Elipse 21">
              <a:extLst>
                <a:ext uri="{FF2B5EF4-FFF2-40B4-BE49-F238E27FC236}">
                  <a16:creationId xmlns:a16="http://schemas.microsoft.com/office/drawing/2014/main" id="{01FF33D4-1DB8-0B40-A450-7692C631D0C1}"/>
                </a:ext>
              </a:extLst>
            </p:cNvPr>
            <p:cNvSpPr/>
            <p:nvPr/>
          </p:nvSpPr>
          <p:spPr>
            <a:xfrm>
              <a:off x="791985" y="836927"/>
              <a:ext cx="3928734" cy="3965929"/>
            </a:xfrm>
            <a:prstGeom prst="ellipse">
              <a:avLst/>
            </a:prstGeom>
            <a:noFill/>
            <a:ln w="28575">
              <a:solidFill>
                <a:srgbClr val="FF5B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sp>
        <p:nvSpPr>
          <p:cNvPr id="43" name="CuadroTexto 42">
            <a:extLst>
              <a:ext uri="{FF2B5EF4-FFF2-40B4-BE49-F238E27FC236}">
                <a16:creationId xmlns:a16="http://schemas.microsoft.com/office/drawing/2014/main" id="{9F8280AD-A130-D34D-8DED-C66AEC984AD2}"/>
              </a:ext>
            </a:extLst>
          </p:cNvPr>
          <p:cNvSpPr txBox="1"/>
          <p:nvPr/>
        </p:nvSpPr>
        <p:spPr>
          <a:xfrm>
            <a:off x="252060" y="146744"/>
            <a:ext cx="3239990" cy="200055"/>
          </a:xfrm>
          <a:prstGeom prst="rect">
            <a:avLst/>
          </a:prstGeom>
          <a:noFill/>
        </p:spPr>
        <p:txBody>
          <a:bodyPr wrap="none" rtlCol="0">
            <a:spAutoFit/>
          </a:bodyPr>
          <a:lstStyle/>
          <a:p>
            <a:r>
              <a:rPr lang="en-US" sz="700" b="1" spc="300" dirty="0">
                <a:latin typeface="Corbel" panose="020B0503020204020204" pitchFamily="34" charset="0"/>
                <a:cs typeface="Arial" panose="020B0604020202020204" pitchFamily="34" charset="0"/>
              </a:rPr>
              <a:t>CENTER FOR RESEARCH AND INNOVATION</a:t>
            </a:r>
          </a:p>
        </p:txBody>
      </p:sp>
      <p:sp>
        <p:nvSpPr>
          <p:cNvPr id="25" name="CuadroTexto 24">
            <a:extLst>
              <a:ext uri="{FF2B5EF4-FFF2-40B4-BE49-F238E27FC236}">
                <a16:creationId xmlns:a16="http://schemas.microsoft.com/office/drawing/2014/main" id="{532A9AED-3205-7C48-A667-6904ECBF7C05}"/>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
        <p:nvSpPr>
          <p:cNvPr id="26" name="Shape 860">
            <a:extLst>
              <a:ext uri="{FF2B5EF4-FFF2-40B4-BE49-F238E27FC236}">
                <a16:creationId xmlns:a16="http://schemas.microsoft.com/office/drawing/2014/main" id="{9598061C-FA9E-5D45-BD44-584ED8242FD9}"/>
              </a:ext>
            </a:extLst>
          </p:cNvPr>
          <p:cNvSpPr/>
          <p:nvPr/>
        </p:nvSpPr>
        <p:spPr>
          <a:xfrm>
            <a:off x="1502741" y="5881586"/>
            <a:ext cx="3998228" cy="296936"/>
          </a:xfrm>
          <a:prstGeom prst="rect">
            <a:avLst/>
          </a:prstGeom>
          <a:noFill/>
          <a:ln>
            <a:noFill/>
          </a:ln>
        </p:spPr>
        <p:txBody>
          <a:bodyPr spcFirstLastPara="1" wrap="square" lIns="0" tIns="0" rIns="0" bIns="0" anchor="t" anchorCtr="0">
            <a:noAutofit/>
          </a:bodyPr>
          <a:lstStyle/>
          <a:p>
            <a:pPr lvl="0">
              <a:buClr>
                <a:srgbClr val="000000"/>
              </a:buClr>
              <a:buSzPts val="1400"/>
            </a:pPr>
            <a:r>
              <a:rPr lang="en-US" sz="1500" spc="300" dirty="0">
                <a:solidFill>
                  <a:srgbClr val="F27547"/>
                </a:solidFill>
                <a:latin typeface="Georgia" panose="02040502050405020303" pitchFamily="18" charset="0"/>
                <a:ea typeface="Times New Roman"/>
                <a:cs typeface="Arial" panose="020B0604020202020204" pitchFamily="34" charset="0"/>
                <a:sym typeface="Palatino Linotype"/>
              </a:rPr>
              <a:t>INVESTMENT IN R&amp;D (CRI)</a:t>
            </a:r>
          </a:p>
        </p:txBody>
      </p:sp>
      <p:sp>
        <p:nvSpPr>
          <p:cNvPr id="31" name="Rectángulo 30">
            <a:extLst>
              <a:ext uri="{FF2B5EF4-FFF2-40B4-BE49-F238E27FC236}">
                <a16:creationId xmlns:a16="http://schemas.microsoft.com/office/drawing/2014/main" id="{A5F4E92D-07B6-4540-9825-CCF57738A42E}"/>
              </a:ext>
            </a:extLst>
          </p:cNvPr>
          <p:cNvSpPr/>
          <p:nvPr/>
        </p:nvSpPr>
        <p:spPr>
          <a:xfrm>
            <a:off x="1152244" y="5265542"/>
            <a:ext cx="5345507" cy="562205"/>
          </a:xfrm>
          <a:prstGeom prst="rect">
            <a:avLst/>
          </a:prstGeom>
        </p:spPr>
        <p:txBody>
          <a:bodyPr wrap="square">
            <a:spAutoFit/>
          </a:bodyPr>
          <a:lstStyle/>
          <a:p>
            <a:pPr>
              <a:lnSpc>
                <a:spcPts val="3860"/>
              </a:lnSpc>
            </a:pPr>
            <a:r>
              <a:rPr lang="en-US" sz="2800" dirty="0">
                <a:solidFill>
                  <a:srgbClr val="00436A"/>
                </a:solidFill>
                <a:latin typeface="Corbel" panose="020B0503020204020204" pitchFamily="34" charset="0"/>
                <a:cs typeface="Arial" panose="020B0604020202020204" pitchFamily="34" charset="0"/>
                <a:sym typeface="Palatino Linotype"/>
              </a:rPr>
              <a:t>Ch$2,000 million per year</a:t>
            </a:r>
          </a:p>
        </p:txBody>
      </p:sp>
    </p:spTree>
    <p:extLst>
      <p:ext uri="{BB962C8B-B14F-4D97-AF65-F5344CB8AC3E}">
        <p14:creationId xmlns:p14="http://schemas.microsoft.com/office/powerpoint/2010/main" val="298910798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62D71B56-E42E-E242-8362-C348EEF7327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438" y="441324"/>
            <a:ext cx="5274942" cy="5870575"/>
          </a:xfrm>
          <a:prstGeom prst="rect">
            <a:avLst/>
          </a:prstGeom>
        </p:spPr>
      </p:pic>
      <p:sp>
        <p:nvSpPr>
          <p:cNvPr id="18" name="CuadroTexto 17">
            <a:extLst>
              <a:ext uri="{FF2B5EF4-FFF2-40B4-BE49-F238E27FC236}">
                <a16:creationId xmlns:a16="http://schemas.microsoft.com/office/drawing/2014/main" id="{E472C57D-6993-5B78-1106-706B5E206F06}"/>
              </a:ext>
            </a:extLst>
          </p:cNvPr>
          <p:cNvSpPr txBox="1"/>
          <p:nvPr/>
        </p:nvSpPr>
        <p:spPr>
          <a:xfrm>
            <a:off x="252060" y="146744"/>
            <a:ext cx="1467068" cy="200055"/>
          </a:xfrm>
          <a:prstGeom prst="rect">
            <a:avLst/>
          </a:prstGeom>
          <a:noFill/>
        </p:spPr>
        <p:txBody>
          <a:bodyPr wrap="none" rtlCol="0">
            <a:spAutoFit/>
          </a:bodyPr>
          <a:lstStyle/>
          <a:p>
            <a:r>
              <a:rPr lang="en-US" sz="700" b="1" spc="300" dirty="0">
                <a:solidFill>
                  <a:srgbClr val="00737E"/>
                </a:solidFill>
                <a:latin typeface="Corbel" panose="020B0503020204020204" pitchFamily="34" charset="0"/>
                <a:cs typeface="Arial" panose="020B0604020202020204" pitchFamily="34" charset="0"/>
              </a:rPr>
              <a:t>SUSTAINABILITY </a:t>
            </a:r>
          </a:p>
        </p:txBody>
      </p:sp>
      <p:pic>
        <p:nvPicPr>
          <p:cNvPr id="10" name="Imagen 9">
            <a:extLst>
              <a:ext uri="{FF2B5EF4-FFF2-40B4-BE49-F238E27FC236}">
                <a16:creationId xmlns:a16="http://schemas.microsoft.com/office/drawing/2014/main" id="{831D7654-B85D-0C49-ACEA-E4A8A4BC870E}"/>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
        <p:nvSpPr>
          <p:cNvPr id="13" name="Rectángulo 12">
            <a:extLst>
              <a:ext uri="{FF2B5EF4-FFF2-40B4-BE49-F238E27FC236}">
                <a16:creationId xmlns:a16="http://schemas.microsoft.com/office/drawing/2014/main" id="{08FBDB3B-5557-2B9C-EDE3-9BAFF7107623}"/>
              </a:ext>
            </a:extLst>
          </p:cNvPr>
          <p:cNvSpPr/>
          <p:nvPr/>
        </p:nvSpPr>
        <p:spPr>
          <a:xfrm>
            <a:off x="5278381" y="441325"/>
            <a:ext cx="6950072" cy="5870574"/>
          </a:xfrm>
          <a:prstGeom prst="rect">
            <a:avLst/>
          </a:prstGeom>
          <a:solidFill>
            <a:srgbClr val="00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4" name="CuadroTexto 13">
            <a:extLst>
              <a:ext uri="{FF2B5EF4-FFF2-40B4-BE49-F238E27FC236}">
                <a16:creationId xmlns:a16="http://schemas.microsoft.com/office/drawing/2014/main" id="{A620AC77-3E98-E192-2C40-53491F2C9428}"/>
              </a:ext>
            </a:extLst>
          </p:cNvPr>
          <p:cNvSpPr txBox="1"/>
          <p:nvPr/>
        </p:nvSpPr>
        <p:spPr>
          <a:xfrm>
            <a:off x="6158608" y="3464975"/>
            <a:ext cx="5173126" cy="1347998"/>
          </a:xfrm>
          <a:prstGeom prst="rect">
            <a:avLst/>
          </a:prstGeom>
          <a:noFill/>
        </p:spPr>
        <p:txBody>
          <a:bodyPr wrap="square" rtlCol="0">
            <a:spAutoFit/>
          </a:bodyPr>
          <a:lstStyle/>
          <a:p>
            <a:pPr>
              <a:lnSpc>
                <a:spcPts val="2480"/>
              </a:lnSpc>
            </a:pPr>
            <a:r>
              <a:rPr lang="en-US" dirty="0">
                <a:solidFill>
                  <a:schemeClr val="bg1"/>
                </a:solidFill>
                <a:latin typeface="Georgia" panose="02040502050405020303" pitchFamily="18" charset="0"/>
              </a:rPr>
              <a:t>Since 2012, Viña Concha y Toro has implemented a </a:t>
            </a:r>
            <a:r>
              <a:rPr lang="en-US" b="1" dirty="0">
                <a:solidFill>
                  <a:schemeClr val="bg1"/>
                </a:solidFill>
                <a:latin typeface="Georgia" panose="02040502050405020303" pitchFamily="18" charset="0"/>
              </a:rPr>
              <a:t>Sustainability Strategy with clear objectives and goals</a:t>
            </a:r>
            <a:r>
              <a:rPr lang="en-US" dirty="0">
                <a:solidFill>
                  <a:schemeClr val="bg1"/>
                </a:solidFill>
                <a:latin typeface="Georgia" panose="02040502050405020303" pitchFamily="18" charset="0"/>
              </a:rPr>
              <a:t>, which have being achieved and refreshed over time.</a:t>
            </a:r>
          </a:p>
        </p:txBody>
      </p:sp>
      <p:cxnSp>
        <p:nvCxnSpPr>
          <p:cNvPr id="15" name="Conector recto 14">
            <a:extLst>
              <a:ext uri="{FF2B5EF4-FFF2-40B4-BE49-F238E27FC236}">
                <a16:creationId xmlns:a16="http://schemas.microsoft.com/office/drawing/2014/main" id="{93251803-9FAF-DF5A-2C50-E2C9AE1AD319}"/>
              </a:ext>
            </a:extLst>
          </p:cNvPr>
          <p:cNvCxnSpPr>
            <a:cxnSpLocks/>
          </p:cNvCxnSpPr>
          <p:nvPr/>
        </p:nvCxnSpPr>
        <p:spPr>
          <a:xfrm>
            <a:off x="5278381" y="-697424"/>
            <a:ext cx="0" cy="81521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4391FE86-8FA9-7556-5CD6-22EA10DBAEE4}"/>
              </a:ext>
            </a:extLst>
          </p:cNvPr>
          <p:cNvSpPr/>
          <p:nvPr/>
        </p:nvSpPr>
        <p:spPr>
          <a:xfrm>
            <a:off x="4739983" y="3244415"/>
            <a:ext cx="1076794" cy="1076794"/>
          </a:xfrm>
          <a:prstGeom prst="ellipse">
            <a:avLst/>
          </a:prstGeom>
          <a:solidFill>
            <a:srgbClr val="F4F4F4"/>
          </a:solidFill>
          <a:ln w="28575">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CuadroTexto 16">
            <a:extLst>
              <a:ext uri="{FF2B5EF4-FFF2-40B4-BE49-F238E27FC236}">
                <a16:creationId xmlns:a16="http://schemas.microsoft.com/office/drawing/2014/main" id="{21CD2A0C-79CA-9573-2DC2-0C4F9D9F6D70}"/>
              </a:ext>
            </a:extLst>
          </p:cNvPr>
          <p:cNvSpPr txBox="1"/>
          <p:nvPr/>
        </p:nvSpPr>
        <p:spPr>
          <a:xfrm>
            <a:off x="4936550" y="3423366"/>
            <a:ext cx="683660" cy="646331"/>
          </a:xfrm>
          <a:prstGeom prst="rect">
            <a:avLst/>
          </a:prstGeom>
          <a:noFill/>
        </p:spPr>
        <p:txBody>
          <a:bodyPr wrap="square" rtlCol="0">
            <a:spAutoFit/>
          </a:bodyPr>
          <a:lstStyle/>
          <a:p>
            <a:r>
              <a:rPr lang="en-US" sz="3600" b="1" dirty="0">
                <a:solidFill>
                  <a:srgbClr val="005C66"/>
                </a:solidFill>
                <a:latin typeface="Corbel" panose="020B0503020204020204" pitchFamily="34" charset="0"/>
              </a:rPr>
              <a:t>01</a:t>
            </a:r>
          </a:p>
        </p:txBody>
      </p:sp>
      <p:sp>
        <p:nvSpPr>
          <p:cNvPr id="20" name="Title 4">
            <a:extLst>
              <a:ext uri="{FF2B5EF4-FFF2-40B4-BE49-F238E27FC236}">
                <a16:creationId xmlns:a16="http://schemas.microsoft.com/office/drawing/2014/main" id="{2BB54ACE-9C46-8851-4543-6063FEB207CE}"/>
              </a:ext>
            </a:extLst>
          </p:cNvPr>
          <p:cNvSpPr txBox="1">
            <a:spLocks/>
          </p:cNvSpPr>
          <p:nvPr/>
        </p:nvSpPr>
        <p:spPr>
          <a:xfrm>
            <a:off x="6158608" y="1623323"/>
            <a:ext cx="7125129" cy="1944258"/>
          </a:xfrm>
          <a:prstGeom prst="rect">
            <a:avLst/>
          </a:prstGeom>
        </p:spPr>
        <p:txBody>
          <a:bodyPr/>
          <a:lstStyle>
            <a:lvl1pPr algn="l" defTabSz="914400" rtl="0" eaLnBrk="1" latinLnBrk="0" hangingPunct="1">
              <a:lnSpc>
                <a:spcPct val="90000"/>
              </a:lnSpc>
              <a:spcBef>
                <a:spcPct val="0"/>
              </a:spcBef>
              <a:buNone/>
              <a:defRPr sz="4400" kern="1200">
                <a:solidFill>
                  <a:srgbClr val="524F4B"/>
                </a:solidFill>
                <a:latin typeface="Corbel" panose="020B0503020204020204" pitchFamily="34" charset="0"/>
                <a:ea typeface="+mj-ea"/>
                <a:cs typeface="+mj-cs"/>
              </a:defRPr>
            </a:lvl1pPr>
          </a:lstStyle>
          <a:p>
            <a:pPr>
              <a:lnSpc>
                <a:spcPts val="3360"/>
              </a:lnSpc>
            </a:pPr>
            <a:r>
              <a:rPr lang="en-US" sz="2800" dirty="0">
                <a:solidFill>
                  <a:schemeClr val="bg1"/>
                </a:solidFill>
                <a:cs typeface="Arial" panose="020B0604020202020204" pitchFamily="34" charset="0"/>
                <a:sym typeface="Helvetica Neue"/>
              </a:rPr>
              <a:t>STRONG AND STEADFAST </a:t>
            </a:r>
          </a:p>
          <a:p>
            <a:pPr>
              <a:lnSpc>
                <a:spcPts val="3360"/>
              </a:lnSpc>
            </a:pPr>
            <a:r>
              <a:rPr lang="en-US" sz="2800" dirty="0">
                <a:solidFill>
                  <a:schemeClr val="bg1"/>
                </a:solidFill>
                <a:cs typeface="Arial" panose="020B0604020202020204" pitchFamily="34" charset="0"/>
                <a:sym typeface="Helvetica Neue"/>
              </a:rPr>
              <a:t>COMMITMENT TO </a:t>
            </a:r>
          </a:p>
          <a:p>
            <a:pPr>
              <a:lnSpc>
                <a:spcPts val="3360"/>
              </a:lnSpc>
            </a:pPr>
            <a:r>
              <a:rPr lang="en-US" sz="2800" b="1" i="1" dirty="0">
                <a:solidFill>
                  <a:schemeClr val="bg1"/>
                </a:solidFill>
                <a:cs typeface="Arial" panose="020B0604020202020204" pitchFamily="34" charset="0"/>
                <a:sym typeface="Helvetica Neue"/>
              </a:rPr>
              <a:t>SUSTAINABILITY</a:t>
            </a:r>
          </a:p>
        </p:txBody>
      </p:sp>
      <p:cxnSp>
        <p:nvCxnSpPr>
          <p:cNvPr id="24" name="Conector recto 23">
            <a:extLst>
              <a:ext uri="{FF2B5EF4-FFF2-40B4-BE49-F238E27FC236}">
                <a16:creationId xmlns:a16="http://schemas.microsoft.com/office/drawing/2014/main" id="{52584204-8559-5E5D-6AE4-EE889B161BFE}"/>
              </a:ext>
            </a:extLst>
          </p:cNvPr>
          <p:cNvCxnSpPr>
            <a:cxnSpLocks/>
          </p:cNvCxnSpPr>
          <p:nvPr/>
        </p:nvCxnSpPr>
        <p:spPr>
          <a:xfrm flipH="1">
            <a:off x="6158608" y="3103124"/>
            <a:ext cx="49012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lipse 21">
            <a:extLst>
              <a:ext uri="{FF2B5EF4-FFF2-40B4-BE49-F238E27FC236}">
                <a16:creationId xmlns:a16="http://schemas.microsoft.com/office/drawing/2014/main" id="{6D851D9A-2CD9-1541-92C9-DAAA452FA8D8}"/>
              </a:ext>
            </a:extLst>
          </p:cNvPr>
          <p:cNvSpPr/>
          <p:nvPr/>
        </p:nvSpPr>
        <p:spPr>
          <a:xfrm>
            <a:off x="264668" y="1590077"/>
            <a:ext cx="3118023" cy="3147543"/>
          </a:xfrm>
          <a:prstGeom prst="ellipse">
            <a:avLst/>
          </a:prstGeom>
          <a:solidFill>
            <a:srgbClr val="F4F4F4">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6" name="Elipse 25">
            <a:extLst>
              <a:ext uri="{FF2B5EF4-FFF2-40B4-BE49-F238E27FC236}">
                <a16:creationId xmlns:a16="http://schemas.microsoft.com/office/drawing/2014/main" id="{192A3194-F114-CF11-7D47-04FA76B9E7F9}"/>
              </a:ext>
            </a:extLst>
          </p:cNvPr>
          <p:cNvSpPr/>
          <p:nvPr/>
        </p:nvSpPr>
        <p:spPr>
          <a:xfrm>
            <a:off x="-1520762" y="1485547"/>
            <a:ext cx="3507281" cy="3540485"/>
          </a:xfrm>
          <a:prstGeom prst="ellipse">
            <a:avLst/>
          </a:prstGeom>
          <a:noFill/>
          <a:ln w="28575">
            <a:solidFill>
              <a:srgbClr val="005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8" name="Elipse 27">
            <a:extLst>
              <a:ext uri="{FF2B5EF4-FFF2-40B4-BE49-F238E27FC236}">
                <a16:creationId xmlns:a16="http://schemas.microsoft.com/office/drawing/2014/main" id="{2DBD5F0A-5C0E-9CBE-3A56-BB634C330318}"/>
              </a:ext>
            </a:extLst>
          </p:cNvPr>
          <p:cNvSpPr/>
          <p:nvPr/>
        </p:nvSpPr>
        <p:spPr>
          <a:xfrm>
            <a:off x="833395" y="1196184"/>
            <a:ext cx="1662562" cy="1678302"/>
          </a:xfrm>
          <a:prstGeom prst="ellipse">
            <a:avLst/>
          </a:prstGeom>
          <a:noFill/>
          <a:ln w="28575">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3" name="CuadroTexto 22">
            <a:extLst>
              <a:ext uri="{FF2B5EF4-FFF2-40B4-BE49-F238E27FC236}">
                <a16:creationId xmlns:a16="http://schemas.microsoft.com/office/drawing/2014/main" id="{ABED85B3-0471-744A-B883-D82A1AC06F22}"/>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4197648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08FBDB3B-5557-2B9C-EDE3-9BAFF7107623}"/>
              </a:ext>
            </a:extLst>
          </p:cNvPr>
          <p:cNvSpPr/>
          <p:nvPr/>
        </p:nvSpPr>
        <p:spPr>
          <a:xfrm>
            <a:off x="5278379" y="441325"/>
            <a:ext cx="7069263" cy="5870574"/>
          </a:xfrm>
          <a:prstGeom prst="rect">
            <a:avLst/>
          </a:prstGeom>
          <a:solidFill>
            <a:srgbClr val="00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8" name="Imagen 37">
            <a:extLst>
              <a:ext uri="{FF2B5EF4-FFF2-40B4-BE49-F238E27FC236}">
                <a16:creationId xmlns:a16="http://schemas.microsoft.com/office/drawing/2014/main" id="{400E3264-2E93-C88A-E26C-1D8646920B9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969" y="449438"/>
            <a:ext cx="5225841" cy="5862461"/>
          </a:xfrm>
          <a:prstGeom prst="rect">
            <a:avLst/>
          </a:prstGeom>
          <a:ln>
            <a:solidFill>
              <a:schemeClr val="bg1"/>
            </a:solidFill>
          </a:ln>
        </p:spPr>
      </p:pic>
      <p:sp>
        <p:nvSpPr>
          <p:cNvPr id="18" name="CuadroTexto 17">
            <a:extLst>
              <a:ext uri="{FF2B5EF4-FFF2-40B4-BE49-F238E27FC236}">
                <a16:creationId xmlns:a16="http://schemas.microsoft.com/office/drawing/2014/main" id="{E472C57D-6993-5B78-1106-706B5E206F06}"/>
              </a:ext>
            </a:extLst>
          </p:cNvPr>
          <p:cNvSpPr txBox="1"/>
          <p:nvPr/>
        </p:nvSpPr>
        <p:spPr>
          <a:xfrm>
            <a:off x="252060" y="146744"/>
            <a:ext cx="1467068" cy="200055"/>
          </a:xfrm>
          <a:prstGeom prst="rect">
            <a:avLst/>
          </a:prstGeom>
          <a:noFill/>
        </p:spPr>
        <p:txBody>
          <a:bodyPr wrap="none" rtlCol="0">
            <a:spAutoFit/>
          </a:bodyPr>
          <a:lstStyle/>
          <a:p>
            <a:r>
              <a:rPr lang="en-US" sz="700" b="1" spc="300" dirty="0">
                <a:solidFill>
                  <a:srgbClr val="00737E"/>
                </a:solidFill>
                <a:latin typeface="Corbel" panose="020B0503020204020204" pitchFamily="34" charset="0"/>
                <a:cs typeface="Arial" panose="020B0604020202020204" pitchFamily="34" charset="0"/>
              </a:rPr>
              <a:t>SUSTAINABILITY </a:t>
            </a:r>
          </a:p>
        </p:txBody>
      </p:sp>
      <p:pic>
        <p:nvPicPr>
          <p:cNvPr id="10" name="Imagen 9">
            <a:extLst>
              <a:ext uri="{FF2B5EF4-FFF2-40B4-BE49-F238E27FC236}">
                <a16:creationId xmlns:a16="http://schemas.microsoft.com/office/drawing/2014/main" id="{831D7654-B85D-0C49-ACEA-E4A8A4BC870E}"/>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cxnSp>
        <p:nvCxnSpPr>
          <p:cNvPr id="15" name="Conector recto 14">
            <a:extLst>
              <a:ext uri="{FF2B5EF4-FFF2-40B4-BE49-F238E27FC236}">
                <a16:creationId xmlns:a16="http://schemas.microsoft.com/office/drawing/2014/main" id="{93251803-9FAF-DF5A-2C50-E2C9AE1AD319}"/>
              </a:ext>
            </a:extLst>
          </p:cNvPr>
          <p:cNvCxnSpPr>
            <a:cxnSpLocks/>
          </p:cNvCxnSpPr>
          <p:nvPr/>
        </p:nvCxnSpPr>
        <p:spPr>
          <a:xfrm>
            <a:off x="5278381" y="-697424"/>
            <a:ext cx="0" cy="81521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lipse 30">
            <a:extLst>
              <a:ext uri="{FF2B5EF4-FFF2-40B4-BE49-F238E27FC236}">
                <a16:creationId xmlns:a16="http://schemas.microsoft.com/office/drawing/2014/main" id="{52B26AF5-ED45-E267-3294-4E749AFB25B0}"/>
              </a:ext>
            </a:extLst>
          </p:cNvPr>
          <p:cNvSpPr/>
          <p:nvPr/>
        </p:nvSpPr>
        <p:spPr>
          <a:xfrm>
            <a:off x="4790474" y="4768362"/>
            <a:ext cx="1076794" cy="1076794"/>
          </a:xfrm>
          <a:prstGeom prst="ellipse">
            <a:avLst/>
          </a:prstGeom>
          <a:solidFill>
            <a:srgbClr val="F4F4F4"/>
          </a:solidFill>
          <a:ln w="28575">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2" name="CuadroTexto 31">
            <a:extLst>
              <a:ext uri="{FF2B5EF4-FFF2-40B4-BE49-F238E27FC236}">
                <a16:creationId xmlns:a16="http://schemas.microsoft.com/office/drawing/2014/main" id="{EAD9CE89-80A5-A777-514C-5EAA77CA80CE}"/>
              </a:ext>
            </a:extLst>
          </p:cNvPr>
          <p:cNvSpPr txBox="1"/>
          <p:nvPr/>
        </p:nvSpPr>
        <p:spPr>
          <a:xfrm>
            <a:off x="4961046" y="4948669"/>
            <a:ext cx="683660" cy="646331"/>
          </a:xfrm>
          <a:prstGeom prst="rect">
            <a:avLst/>
          </a:prstGeom>
          <a:noFill/>
        </p:spPr>
        <p:txBody>
          <a:bodyPr wrap="square" rtlCol="0">
            <a:spAutoFit/>
          </a:bodyPr>
          <a:lstStyle/>
          <a:p>
            <a:r>
              <a:rPr lang="en-US" sz="3600" b="1" dirty="0">
                <a:solidFill>
                  <a:srgbClr val="005C66"/>
                </a:solidFill>
                <a:latin typeface="Corbel" panose="020B0503020204020204" pitchFamily="34" charset="0"/>
              </a:rPr>
              <a:t>04</a:t>
            </a:r>
          </a:p>
        </p:txBody>
      </p:sp>
      <p:sp>
        <p:nvSpPr>
          <p:cNvPr id="33" name="Elipse 32">
            <a:extLst>
              <a:ext uri="{FF2B5EF4-FFF2-40B4-BE49-F238E27FC236}">
                <a16:creationId xmlns:a16="http://schemas.microsoft.com/office/drawing/2014/main" id="{3E029EB8-D055-47FF-AE7B-992FAB71DD41}"/>
              </a:ext>
            </a:extLst>
          </p:cNvPr>
          <p:cNvSpPr/>
          <p:nvPr/>
        </p:nvSpPr>
        <p:spPr>
          <a:xfrm>
            <a:off x="4801700" y="845442"/>
            <a:ext cx="1076794" cy="1076794"/>
          </a:xfrm>
          <a:prstGeom prst="ellipse">
            <a:avLst/>
          </a:prstGeom>
          <a:solidFill>
            <a:srgbClr val="F4F4F4"/>
          </a:solidFill>
          <a:ln w="28575">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4" name="CuadroTexto 33">
            <a:extLst>
              <a:ext uri="{FF2B5EF4-FFF2-40B4-BE49-F238E27FC236}">
                <a16:creationId xmlns:a16="http://schemas.microsoft.com/office/drawing/2014/main" id="{165C9FC4-015A-87D4-08F2-CF1AF2A94C9A}"/>
              </a:ext>
            </a:extLst>
          </p:cNvPr>
          <p:cNvSpPr txBox="1"/>
          <p:nvPr/>
        </p:nvSpPr>
        <p:spPr>
          <a:xfrm>
            <a:off x="4972272" y="1025749"/>
            <a:ext cx="683660" cy="646331"/>
          </a:xfrm>
          <a:prstGeom prst="rect">
            <a:avLst/>
          </a:prstGeom>
          <a:noFill/>
        </p:spPr>
        <p:txBody>
          <a:bodyPr wrap="square" rtlCol="0">
            <a:spAutoFit/>
          </a:bodyPr>
          <a:lstStyle/>
          <a:p>
            <a:r>
              <a:rPr lang="en-US" sz="3600" b="1" dirty="0">
                <a:solidFill>
                  <a:srgbClr val="005C66"/>
                </a:solidFill>
                <a:latin typeface="Corbel" panose="020B0503020204020204" pitchFamily="34" charset="0"/>
              </a:rPr>
              <a:t>02</a:t>
            </a:r>
          </a:p>
        </p:txBody>
      </p:sp>
      <p:sp>
        <p:nvSpPr>
          <p:cNvPr id="35" name="Elipse 34">
            <a:extLst>
              <a:ext uri="{FF2B5EF4-FFF2-40B4-BE49-F238E27FC236}">
                <a16:creationId xmlns:a16="http://schemas.microsoft.com/office/drawing/2014/main" id="{87427C62-B842-0D03-6052-BE18E2DBD1D9}"/>
              </a:ext>
            </a:extLst>
          </p:cNvPr>
          <p:cNvSpPr/>
          <p:nvPr/>
        </p:nvSpPr>
        <p:spPr>
          <a:xfrm>
            <a:off x="4764479" y="2850733"/>
            <a:ext cx="1076794" cy="1076794"/>
          </a:xfrm>
          <a:prstGeom prst="ellipse">
            <a:avLst/>
          </a:prstGeom>
          <a:solidFill>
            <a:srgbClr val="F4F4F4"/>
          </a:solidFill>
          <a:ln w="28575">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6" name="CuadroTexto 35">
            <a:extLst>
              <a:ext uri="{FF2B5EF4-FFF2-40B4-BE49-F238E27FC236}">
                <a16:creationId xmlns:a16="http://schemas.microsoft.com/office/drawing/2014/main" id="{9B71361A-56AB-BDEF-9933-EB7BACC76C75}"/>
              </a:ext>
            </a:extLst>
          </p:cNvPr>
          <p:cNvSpPr txBox="1"/>
          <p:nvPr/>
        </p:nvSpPr>
        <p:spPr>
          <a:xfrm>
            <a:off x="4958259" y="3017669"/>
            <a:ext cx="683660" cy="646331"/>
          </a:xfrm>
          <a:prstGeom prst="rect">
            <a:avLst/>
          </a:prstGeom>
          <a:noFill/>
        </p:spPr>
        <p:txBody>
          <a:bodyPr wrap="square" rtlCol="0">
            <a:spAutoFit/>
          </a:bodyPr>
          <a:lstStyle/>
          <a:p>
            <a:r>
              <a:rPr lang="en-US" sz="3600" b="1" dirty="0">
                <a:solidFill>
                  <a:srgbClr val="005C66"/>
                </a:solidFill>
                <a:latin typeface="Corbel" panose="020B0503020204020204" pitchFamily="34" charset="0"/>
              </a:rPr>
              <a:t>03</a:t>
            </a:r>
          </a:p>
        </p:txBody>
      </p:sp>
      <p:sp>
        <p:nvSpPr>
          <p:cNvPr id="39" name="CuadroTexto 38">
            <a:extLst>
              <a:ext uri="{FF2B5EF4-FFF2-40B4-BE49-F238E27FC236}">
                <a16:creationId xmlns:a16="http://schemas.microsoft.com/office/drawing/2014/main" id="{0DC40451-2AD6-8E48-D376-D18FCFC5DE53}"/>
              </a:ext>
            </a:extLst>
          </p:cNvPr>
          <p:cNvSpPr txBox="1"/>
          <p:nvPr/>
        </p:nvSpPr>
        <p:spPr>
          <a:xfrm>
            <a:off x="6143839" y="2758667"/>
            <a:ext cx="5173126" cy="1197828"/>
          </a:xfrm>
          <a:prstGeom prst="rect">
            <a:avLst/>
          </a:prstGeom>
          <a:noFill/>
        </p:spPr>
        <p:txBody>
          <a:bodyPr wrap="square" rtlCol="0">
            <a:spAutoFit/>
          </a:bodyPr>
          <a:lstStyle/>
          <a:p>
            <a:pPr>
              <a:lnSpc>
                <a:spcPts val="2180"/>
              </a:lnSpc>
            </a:pPr>
            <a:r>
              <a:rPr lang="en-US" sz="1600" dirty="0">
                <a:solidFill>
                  <a:schemeClr val="bg1"/>
                </a:solidFill>
                <a:latin typeface="Georgia" panose="02040502050405020303" pitchFamily="18" charset="0"/>
              </a:rPr>
              <a:t>Agricultural areas are incorporating </a:t>
            </a:r>
            <a:r>
              <a:rPr lang="en-US" sz="1600" b="1" dirty="0">
                <a:solidFill>
                  <a:schemeClr val="bg1"/>
                </a:solidFill>
                <a:latin typeface="Georgia" panose="02040502050405020303" pitchFamily="18" charset="0"/>
              </a:rPr>
              <a:t>regenerative flora, fauna, and soil practices</a:t>
            </a:r>
            <a:r>
              <a:rPr lang="en-US" sz="1600" dirty="0">
                <a:solidFill>
                  <a:schemeClr val="bg1"/>
                </a:solidFill>
                <a:latin typeface="Georgia" panose="02040502050405020303" pitchFamily="18" charset="0"/>
              </a:rPr>
              <a:t>, which will help to generate vineyards that are more biodiverse and, therefore, more resilient.</a:t>
            </a:r>
          </a:p>
        </p:txBody>
      </p:sp>
      <p:sp>
        <p:nvSpPr>
          <p:cNvPr id="40" name="CuadroTexto 39">
            <a:extLst>
              <a:ext uri="{FF2B5EF4-FFF2-40B4-BE49-F238E27FC236}">
                <a16:creationId xmlns:a16="http://schemas.microsoft.com/office/drawing/2014/main" id="{DCDE7C5D-820C-5F06-E442-CCE2130C21D0}"/>
              </a:ext>
            </a:extLst>
          </p:cNvPr>
          <p:cNvSpPr txBox="1"/>
          <p:nvPr/>
        </p:nvSpPr>
        <p:spPr>
          <a:xfrm>
            <a:off x="6143839" y="4654521"/>
            <a:ext cx="5173135" cy="1220847"/>
          </a:xfrm>
          <a:prstGeom prst="rect">
            <a:avLst/>
          </a:prstGeom>
          <a:noFill/>
        </p:spPr>
        <p:txBody>
          <a:bodyPr wrap="square" rtlCol="0">
            <a:spAutoFit/>
          </a:bodyPr>
          <a:lstStyle/>
          <a:p>
            <a:pPr>
              <a:lnSpc>
                <a:spcPts val="2180"/>
              </a:lnSpc>
            </a:pPr>
            <a:r>
              <a:rPr lang="en-US" sz="1600" dirty="0">
                <a:solidFill>
                  <a:schemeClr val="bg1"/>
                </a:solidFill>
                <a:latin typeface="Georgia" panose="02040502050405020303" pitchFamily="18" charset="0"/>
              </a:rPr>
              <a:t>O</a:t>
            </a:r>
            <a:r>
              <a:rPr lang="en-US" sz="1600" b="1" dirty="0">
                <a:solidFill>
                  <a:schemeClr val="bg1"/>
                </a:solidFill>
                <a:latin typeface="Georgia" panose="02040502050405020303" pitchFamily="18" charset="0"/>
              </a:rPr>
              <a:t>nly wine company </a:t>
            </a:r>
            <a:r>
              <a:rPr lang="en-US" sz="1600" dirty="0">
                <a:solidFill>
                  <a:schemeClr val="bg1"/>
                </a:solidFill>
                <a:latin typeface="Georgia" panose="02040502050405020303" pitchFamily="18" charset="0"/>
              </a:rPr>
              <a:t>to be included in </a:t>
            </a:r>
            <a:r>
              <a:rPr lang="en-US" sz="1600" b="1" dirty="0">
                <a:solidFill>
                  <a:schemeClr val="bg1"/>
                </a:solidFill>
                <a:latin typeface="Georgia" panose="02040502050405020303" pitchFamily="18" charset="0"/>
              </a:rPr>
              <a:t>the Dow Jones ranking</a:t>
            </a:r>
            <a:r>
              <a:rPr lang="en-US" sz="1600" dirty="0">
                <a:solidFill>
                  <a:schemeClr val="bg1"/>
                </a:solidFill>
                <a:latin typeface="Georgia" panose="02040502050405020303" pitchFamily="18" charset="0"/>
              </a:rPr>
              <a:t>, and are currently listed </a:t>
            </a:r>
            <a:r>
              <a:rPr lang="en-US" sz="1600" b="1" dirty="0">
                <a:solidFill>
                  <a:schemeClr val="bg1"/>
                </a:solidFill>
                <a:latin typeface="Georgia" panose="02040502050405020303" pitchFamily="18" charset="0"/>
              </a:rPr>
              <a:t>forth among the companies with the best environmental performance </a:t>
            </a:r>
            <a:r>
              <a:rPr lang="en-US" sz="1600" dirty="0">
                <a:solidFill>
                  <a:schemeClr val="bg1"/>
                </a:solidFill>
                <a:latin typeface="Georgia" panose="02040502050405020303" pitchFamily="18" charset="0"/>
              </a:rPr>
              <a:t>in its category. </a:t>
            </a:r>
          </a:p>
        </p:txBody>
      </p:sp>
      <p:sp>
        <p:nvSpPr>
          <p:cNvPr id="42" name="CuadroTexto 41">
            <a:extLst>
              <a:ext uri="{FF2B5EF4-FFF2-40B4-BE49-F238E27FC236}">
                <a16:creationId xmlns:a16="http://schemas.microsoft.com/office/drawing/2014/main" id="{6A4B6E00-D096-A4F4-FC74-59247C4EC335}"/>
              </a:ext>
            </a:extLst>
          </p:cNvPr>
          <p:cNvSpPr txBox="1"/>
          <p:nvPr/>
        </p:nvSpPr>
        <p:spPr>
          <a:xfrm>
            <a:off x="6143839" y="967970"/>
            <a:ext cx="5173135" cy="1197828"/>
          </a:xfrm>
          <a:prstGeom prst="rect">
            <a:avLst/>
          </a:prstGeom>
          <a:noFill/>
        </p:spPr>
        <p:txBody>
          <a:bodyPr wrap="square" rtlCol="0">
            <a:spAutoFit/>
          </a:bodyPr>
          <a:lstStyle/>
          <a:p>
            <a:pPr>
              <a:lnSpc>
                <a:spcPts val="2180"/>
              </a:lnSpc>
            </a:pPr>
            <a:r>
              <a:rPr lang="en-US" sz="1600" dirty="0">
                <a:solidFill>
                  <a:schemeClr val="bg1"/>
                </a:solidFill>
                <a:latin typeface="Georgia" panose="02040502050405020303" pitchFamily="18" charset="0"/>
              </a:rPr>
              <a:t>Major steps in terms of sustainability, in areas including water management, waste management, and sustainable natural forest management and conservation. </a:t>
            </a:r>
          </a:p>
        </p:txBody>
      </p:sp>
      <p:cxnSp>
        <p:nvCxnSpPr>
          <p:cNvPr id="43" name="Conector recto 42">
            <a:extLst>
              <a:ext uri="{FF2B5EF4-FFF2-40B4-BE49-F238E27FC236}">
                <a16:creationId xmlns:a16="http://schemas.microsoft.com/office/drawing/2014/main" id="{5412CD0B-ACE6-4D5E-7950-240BAC2A2BC5}"/>
              </a:ext>
            </a:extLst>
          </p:cNvPr>
          <p:cNvCxnSpPr>
            <a:cxnSpLocks/>
          </p:cNvCxnSpPr>
          <p:nvPr/>
        </p:nvCxnSpPr>
        <p:spPr>
          <a:xfrm flipH="1">
            <a:off x="6143839" y="2480369"/>
            <a:ext cx="524859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964D3C7E-7DAB-F696-9590-18BD7148BB92}"/>
              </a:ext>
            </a:extLst>
          </p:cNvPr>
          <p:cNvCxnSpPr>
            <a:cxnSpLocks/>
          </p:cNvCxnSpPr>
          <p:nvPr/>
        </p:nvCxnSpPr>
        <p:spPr>
          <a:xfrm flipH="1">
            <a:off x="6143839" y="4331057"/>
            <a:ext cx="524859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3D1DA124-ED0C-FD47-888A-C5B4198C2C90}"/>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290932027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id="{4E5D83CB-4D50-003A-8F9E-00F29283B380}"/>
              </a:ext>
            </a:extLst>
          </p:cNvPr>
          <p:cNvSpPr/>
          <p:nvPr/>
        </p:nvSpPr>
        <p:spPr>
          <a:xfrm>
            <a:off x="4281984" y="441325"/>
            <a:ext cx="8027838" cy="5870574"/>
          </a:xfrm>
          <a:prstGeom prst="rect">
            <a:avLst/>
          </a:prstGeom>
          <a:solidFill>
            <a:srgbClr val="00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7" name="Imagen 16">
            <a:extLst>
              <a:ext uri="{FF2B5EF4-FFF2-40B4-BE49-F238E27FC236}">
                <a16:creationId xmlns:a16="http://schemas.microsoft.com/office/drawing/2014/main" id="{2FAF00E4-C769-57CF-8DA0-2EA4A741410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438" y="441324"/>
            <a:ext cx="5369819" cy="5868123"/>
          </a:xfrm>
          <a:prstGeom prst="rect">
            <a:avLst/>
          </a:prstGeom>
        </p:spPr>
      </p:pic>
      <p:cxnSp>
        <p:nvCxnSpPr>
          <p:cNvPr id="20" name="Conector recto 19">
            <a:extLst>
              <a:ext uri="{FF2B5EF4-FFF2-40B4-BE49-F238E27FC236}">
                <a16:creationId xmlns:a16="http://schemas.microsoft.com/office/drawing/2014/main" id="{663F2AD7-6353-9C65-B3B9-6A47F4F5D4FF}"/>
              </a:ext>
            </a:extLst>
          </p:cNvPr>
          <p:cNvCxnSpPr>
            <a:cxnSpLocks/>
          </p:cNvCxnSpPr>
          <p:nvPr/>
        </p:nvCxnSpPr>
        <p:spPr>
          <a:xfrm>
            <a:off x="5278381" y="-697424"/>
            <a:ext cx="0" cy="81521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A210363A-2AC8-9F46-ADFF-9FC8C4E45479}"/>
              </a:ext>
            </a:extLst>
          </p:cNvPr>
          <p:cNvSpPr/>
          <p:nvPr/>
        </p:nvSpPr>
        <p:spPr>
          <a:xfrm>
            <a:off x="4790474" y="2836988"/>
            <a:ext cx="1076794" cy="1076794"/>
          </a:xfrm>
          <a:prstGeom prst="ellipse">
            <a:avLst/>
          </a:prstGeom>
          <a:solidFill>
            <a:srgbClr val="F4F4F4"/>
          </a:solidFill>
          <a:ln w="28575">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aphicFrame>
        <p:nvGraphicFramePr>
          <p:cNvPr id="3" name="Objeto 2" hidden="1"/>
          <p:cNvGraphicFramePr>
            <a:graphicFrameLocks noChangeAspect="1"/>
          </p:cNvGraphicFramePr>
          <p:nvPr>
            <p:custDataLst>
              <p:tags r:id="rId2"/>
            </p:custDataLst>
          </p:nvPr>
        </p:nvGraphicFramePr>
        <p:xfrm>
          <a:off x="1987" y="1813"/>
          <a:ext cx="1588" cy="1588"/>
        </p:xfrm>
        <a:graphic>
          <a:graphicData uri="http://schemas.openxmlformats.org/presentationml/2006/ole">
            <mc:AlternateContent xmlns:mc="http://schemas.openxmlformats.org/markup-compatibility/2006">
              <mc:Choice xmlns:v="urn:schemas-microsoft-com:vml" Requires="v">
                <p:oleObj spid="_x0000_s10322" name="Diapositiva de think-cell" r:id="rId5" imgW="425" imgH="424" progId="TCLayout.ActiveDocument.1">
                  <p:embed/>
                </p:oleObj>
              </mc:Choice>
              <mc:Fallback>
                <p:oleObj name="Diapositiva de think-cell" r:id="rId5" imgW="425" imgH="424" progId="TCLayout.ActiveDocument.1">
                  <p:embed/>
                  <p:pic>
                    <p:nvPicPr>
                      <p:cNvPr id="3" name="Objeto 2" hidden="1"/>
                      <p:cNvPicPr/>
                      <p:nvPr/>
                    </p:nvPicPr>
                    <p:blipFill>
                      <a:blip r:embed="rId6"/>
                      <a:stretch>
                        <a:fillRect/>
                      </a:stretch>
                    </p:blipFill>
                    <p:spPr>
                      <a:xfrm>
                        <a:off x="1987" y="1813"/>
                        <a:ext cx="1588" cy="1588"/>
                      </a:xfrm>
                      <a:prstGeom prst="rect">
                        <a:avLst/>
                      </a:prstGeom>
                    </p:spPr>
                  </p:pic>
                </p:oleObj>
              </mc:Fallback>
            </mc:AlternateContent>
          </a:graphicData>
        </a:graphic>
      </p:graphicFrame>
      <p:sp>
        <p:nvSpPr>
          <p:cNvPr id="32" name="CuadroTexto 31">
            <a:extLst>
              <a:ext uri="{FF2B5EF4-FFF2-40B4-BE49-F238E27FC236}">
                <a16:creationId xmlns:a16="http://schemas.microsoft.com/office/drawing/2014/main" id="{F3FA67F5-3455-9740-AE3F-E506716457D5}"/>
              </a:ext>
            </a:extLst>
          </p:cNvPr>
          <p:cNvSpPr txBox="1"/>
          <p:nvPr/>
        </p:nvSpPr>
        <p:spPr>
          <a:xfrm>
            <a:off x="6291796" y="2227838"/>
            <a:ext cx="4698232" cy="1823576"/>
          </a:xfrm>
          <a:prstGeom prst="rect">
            <a:avLst/>
          </a:prstGeom>
          <a:noFill/>
        </p:spPr>
        <p:txBody>
          <a:bodyPr wrap="square" rtlCol="0">
            <a:spAutoFit/>
          </a:bodyPr>
          <a:lstStyle/>
          <a:p>
            <a:pPr>
              <a:lnSpc>
                <a:spcPts val="2680"/>
              </a:lnSpc>
            </a:pPr>
            <a:r>
              <a:rPr lang="en-US" sz="2000" dirty="0">
                <a:solidFill>
                  <a:schemeClr val="bg1"/>
                </a:solidFill>
                <a:latin typeface="Georgia" panose="02040502050405020303" pitchFamily="18" charset="0"/>
              </a:rPr>
              <a:t>Thanks to initiatives such as these, the holding has become a </a:t>
            </a:r>
            <a:r>
              <a:rPr lang="en-US" sz="2000" b="1" dirty="0">
                <a:solidFill>
                  <a:schemeClr val="bg1"/>
                </a:solidFill>
                <a:latin typeface="Georgia" panose="02040502050405020303" pitchFamily="18" charset="0"/>
              </a:rPr>
              <a:t>Certified B Corporation</a:t>
            </a:r>
            <a:r>
              <a:rPr lang="en-US" sz="2000" dirty="0">
                <a:solidFill>
                  <a:schemeClr val="bg1"/>
                </a:solidFill>
                <a:latin typeface="Georgia" panose="02040502050405020303" pitchFamily="18" charset="0"/>
              </a:rPr>
              <a:t>. Its aim is to become a global leader in environmental, social, and governance management.</a:t>
            </a:r>
          </a:p>
        </p:txBody>
      </p:sp>
      <p:sp>
        <p:nvSpPr>
          <p:cNvPr id="39" name="CuadroTexto 38">
            <a:extLst>
              <a:ext uri="{FF2B5EF4-FFF2-40B4-BE49-F238E27FC236}">
                <a16:creationId xmlns:a16="http://schemas.microsoft.com/office/drawing/2014/main" id="{74ABDC34-9480-909C-6556-196730675B25}"/>
              </a:ext>
            </a:extLst>
          </p:cNvPr>
          <p:cNvSpPr txBox="1"/>
          <p:nvPr/>
        </p:nvSpPr>
        <p:spPr>
          <a:xfrm>
            <a:off x="252060" y="146744"/>
            <a:ext cx="1467068" cy="200055"/>
          </a:xfrm>
          <a:prstGeom prst="rect">
            <a:avLst/>
          </a:prstGeom>
          <a:noFill/>
        </p:spPr>
        <p:txBody>
          <a:bodyPr wrap="none" rtlCol="0">
            <a:spAutoFit/>
          </a:bodyPr>
          <a:lstStyle/>
          <a:p>
            <a:r>
              <a:rPr lang="en-US" sz="700" b="1" spc="300" dirty="0">
                <a:solidFill>
                  <a:srgbClr val="00737E"/>
                </a:solidFill>
                <a:latin typeface="Corbel" panose="020B0503020204020204" pitchFamily="34" charset="0"/>
                <a:cs typeface="Arial" panose="020B0604020202020204" pitchFamily="34" charset="0"/>
              </a:rPr>
              <a:t>SUSTAINABILITY </a:t>
            </a:r>
          </a:p>
        </p:txBody>
      </p:sp>
      <p:sp>
        <p:nvSpPr>
          <p:cNvPr id="22" name="CuadroTexto 21">
            <a:extLst>
              <a:ext uri="{FF2B5EF4-FFF2-40B4-BE49-F238E27FC236}">
                <a16:creationId xmlns:a16="http://schemas.microsoft.com/office/drawing/2014/main" id="{2B960D90-F811-4BEF-2146-4B79E499D338}"/>
              </a:ext>
            </a:extLst>
          </p:cNvPr>
          <p:cNvSpPr txBox="1"/>
          <p:nvPr/>
        </p:nvSpPr>
        <p:spPr>
          <a:xfrm>
            <a:off x="4936551" y="2986188"/>
            <a:ext cx="683660" cy="646331"/>
          </a:xfrm>
          <a:prstGeom prst="rect">
            <a:avLst/>
          </a:prstGeom>
          <a:noFill/>
        </p:spPr>
        <p:txBody>
          <a:bodyPr wrap="square" rtlCol="0">
            <a:spAutoFit/>
          </a:bodyPr>
          <a:lstStyle/>
          <a:p>
            <a:r>
              <a:rPr lang="en-US" sz="3600" b="1" dirty="0">
                <a:solidFill>
                  <a:srgbClr val="00737E"/>
                </a:solidFill>
                <a:latin typeface="Corbel" panose="020B0503020204020204" pitchFamily="34" charset="0"/>
              </a:rPr>
              <a:t>05</a:t>
            </a:r>
          </a:p>
        </p:txBody>
      </p:sp>
      <p:sp>
        <p:nvSpPr>
          <p:cNvPr id="14" name="CuadroTexto 13">
            <a:extLst>
              <a:ext uri="{FF2B5EF4-FFF2-40B4-BE49-F238E27FC236}">
                <a16:creationId xmlns:a16="http://schemas.microsoft.com/office/drawing/2014/main" id="{B7FF019C-E67D-C54E-95E3-F98ABB5565E0}"/>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pic>
        <p:nvPicPr>
          <p:cNvPr id="12" name="Imagen 11">
            <a:extLst>
              <a:ext uri="{FF2B5EF4-FFF2-40B4-BE49-F238E27FC236}">
                <a16:creationId xmlns:a16="http://schemas.microsoft.com/office/drawing/2014/main" id="{DB5D86BB-883C-2645-9B9B-171B10A9703A}"/>
              </a:ext>
            </a:extLst>
          </p:cNvPr>
          <p:cNvPicPr>
            <a:picLocks noChangeAspect="1"/>
          </p:cNvPicPr>
          <p:nvPr/>
        </p:nvPicPr>
        <p:blipFill>
          <a:blip r:embed="rId7"/>
          <a:stretch>
            <a:fillRect/>
          </a:stretch>
        </p:blipFill>
        <p:spPr>
          <a:xfrm>
            <a:off x="1219653" y="1928595"/>
            <a:ext cx="2114638" cy="3087372"/>
          </a:xfrm>
          <a:prstGeom prst="rect">
            <a:avLst/>
          </a:prstGeom>
        </p:spPr>
      </p:pic>
    </p:spTree>
    <p:extLst>
      <p:ext uri="{BB962C8B-B14F-4D97-AF65-F5344CB8AC3E}">
        <p14:creationId xmlns:p14="http://schemas.microsoft.com/office/powerpoint/2010/main" val="278080952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id="{621E61EC-E34A-3C4D-9E95-764B24183E15}"/>
              </a:ext>
            </a:extLst>
          </p:cNvPr>
          <p:cNvSpPr/>
          <p:nvPr/>
        </p:nvSpPr>
        <p:spPr>
          <a:xfrm>
            <a:off x="10440317" y="-539920"/>
            <a:ext cx="5192301" cy="5192301"/>
          </a:xfrm>
          <a:prstGeom prst="ellipse">
            <a:avLst/>
          </a:prstGeom>
          <a:solidFill>
            <a:srgbClr val="02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D9D9D9"/>
              </a:solidFill>
            </a:endParaRPr>
          </a:p>
        </p:txBody>
      </p:sp>
      <p:sp>
        <p:nvSpPr>
          <p:cNvPr id="23" name="Rectángulo 22">
            <a:extLst>
              <a:ext uri="{FF2B5EF4-FFF2-40B4-BE49-F238E27FC236}">
                <a16:creationId xmlns:a16="http://schemas.microsoft.com/office/drawing/2014/main" id="{044E8F9E-5512-7E4F-97F4-995C8B3FEBAB}"/>
              </a:ext>
            </a:extLst>
          </p:cNvPr>
          <p:cNvSpPr/>
          <p:nvPr/>
        </p:nvSpPr>
        <p:spPr>
          <a:xfrm>
            <a:off x="-123092" y="-4071"/>
            <a:ext cx="12449908" cy="44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1" name="Elipse 20">
            <a:extLst>
              <a:ext uri="{FF2B5EF4-FFF2-40B4-BE49-F238E27FC236}">
                <a16:creationId xmlns:a16="http://schemas.microsoft.com/office/drawing/2014/main" id="{E58F174F-785D-D146-D80D-FD806B7B1F87}"/>
              </a:ext>
            </a:extLst>
          </p:cNvPr>
          <p:cNvSpPr/>
          <p:nvPr/>
        </p:nvSpPr>
        <p:spPr>
          <a:xfrm>
            <a:off x="3907371" y="496287"/>
            <a:ext cx="5218974" cy="5218974"/>
          </a:xfrm>
          <a:prstGeom prst="ellipse">
            <a:avLst/>
          </a:prstGeom>
          <a:solidFill>
            <a:srgbClr val="00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5" name="Imagen 24">
            <a:extLst>
              <a:ext uri="{FF2B5EF4-FFF2-40B4-BE49-F238E27FC236}">
                <a16:creationId xmlns:a16="http://schemas.microsoft.com/office/drawing/2014/main" id="{61065795-7344-8C90-877D-58DD0DD01207}"/>
              </a:ext>
            </a:extLst>
          </p:cNvPr>
          <p:cNvPicPr>
            <a:picLocks noChangeAspect="1"/>
          </p:cNvPicPr>
          <p:nvPr/>
        </p:nvPicPr>
        <p:blipFill>
          <a:blip r:embed="rId2"/>
          <a:stretch>
            <a:fillRect/>
          </a:stretch>
        </p:blipFill>
        <p:spPr>
          <a:xfrm>
            <a:off x="6634797" y="346799"/>
            <a:ext cx="2739160" cy="5459298"/>
          </a:xfrm>
          <a:prstGeom prst="rect">
            <a:avLst/>
          </a:prstGeom>
        </p:spPr>
      </p:pic>
      <p:sp>
        <p:nvSpPr>
          <p:cNvPr id="18" name="CuadroTexto 17">
            <a:extLst>
              <a:ext uri="{FF2B5EF4-FFF2-40B4-BE49-F238E27FC236}">
                <a16:creationId xmlns:a16="http://schemas.microsoft.com/office/drawing/2014/main" id="{E472C57D-6993-5B78-1106-706B5E206F06}"/>
              </a:ext>
            </a:extLst>
          </p:cNvPr>
          <p:cNvSpPr txBox="1"/>
          <p:nvPr/>
        </p:nvSpPr>
        <p:spPr>
          <a:xfrm>
            <a:off x="252060" y="146744"/>
            <a:ext cx="2138727" cy="200055"/>
          </a:xfrm>
          <a:prstGeom prst="rect">
            <a:avLst/>
          </a:prstGeom>
          <a:noFill/>
        </p:spPr>
        <p:txBody>
          <a:bodyPr wrap="none" rtlCol="0">
            <a:spAutoFit/>
          </a:bodyPr>
          <a:lstStyle/>
          <a:p>
            <a:r>
              <a:rPr lang="en-US" sz="700" b="1" spc="300" dirty="0">
                <a:solidFill>
                  <a:srgbClr val="00737E"/>
                </a:solidFill>
                <a:latin typeface="Corbel" panose="020B0503020204020204" pitchFamily="34" charset="0"/>
                <a:cs typeface="Arial" panose="020B0604020202020204" pitchFamily="34" charset="0"/>
              </a:rPr>
              <a:t>SUSTAINABILITY · WATER </a:t>
            </a:r>
          </a:p>
        </p:txBody>
      </p:sp>
      <p:pic>
        <p:nvPicPr>
          <p:cNvPr id="10" name="Imagen 9">
            <a:extLst>
              <a:ext uri="{FF2B5EF4-FFF2-40B4-BE49-F238E27FC236}">
                <a16:creationId xmlns:a16="http://schemas.microsoft.com/office/drawing/2014/main" id="{831D7654-B85D-0C49-ACEA-E4A8A4BC870E}"/>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
        <p:nvSpPr>
          <p:cNvPr id="22" name="CuadroTexto 21">
            <a:extLst>
              <a:ext uri="{FF2B5EF4-FFF2-40B4-BE49-F238E27FC236}">
                <a16:creationId xmlns:a16="http://schemas.microsoft.com/office/drawing/2014/main" id="{A8BCF9D8-82D4-3317-6159-605DF54295FD}"/>
              </a:ext>
            </a:extLst>
          </p:cNvPr>
          <p:cNvSpPr txBox="1"/>
          <p:nvPr/>
        </p:nvSpPr>
        <p:spPr>
          <a:xfrm>
            <a:off x="4795607" y="1331666"/>
            <a:ext cx="3369833" cy="2092881"/>
          </a:xfrm>
          <a:prstGeom prst="rect">
            <a:avLst/>
          </a:prstGeom>
          <a:noFill/>
        </p:spPr>
        <p:txBody>
          <a:bodyPr wrap="none" rtlCol="0">
            <a:spAutoFit/>
          </a:bodyPr>
          <a:lstStyle/>
          <a:p>
            <a:pPr algn="ctr"/>
            <a:r>
              <a:rPr lang="en-US" sz="13000" b="1" dirty="0">
                <a:solidFill>
                  <a:schemeClr val="bg1"/>
                </a:solidFill>
                <a:latin typeface="Corbel" panose="020B0503020204020204" pitchFamily="34" charset="0"/>
                <a:cs typeface="Calibri" panose="020F0502020204030204" pitchFamily="34" charset="0"/>
              </a:rPr>
              <a:t>48%</a:t>
            </a:r>
          </a:p>
        </p:txBody>
      </p:sp>
      <p:sp>
        <p:nvSpPr>
          <p:cNvPr id="11" name="Rectángulo 10">
            <a:extLst>
              <a:ext uri="{FF2B5EF4-FFF2-40B4-BE49-F238E27FC236}">
                <a16:creationId xmlns:a16="http://schemas.microsoft.com/office/drawing/2014/main" id="{55A78167-86AC-0F43-28F5-74D5F05035E4}"/>
              </a:ext>
            </a:extLst>
          </p:cNvPr>
          <p:cNvSpPr/>
          <p:nvPr/>
        </p:nvSpPr>
        <p:spPr>
          <a:xfrm>
            <a:off x="4670811" y="3423699"/>
            <a:ext cx="3369833" cy="923330"/>
          </a:xfrm>
          <a:prstGeom prst="rect">
            <a:avLst/>
          </a:prstGeom>
        </p:spPr>
        <p:txBody>
          <a:bodyPr wrap="square">
            <a:spAutoFit/>
          </a:bodyPr>
          <a:lstStyle/>
          <a:p>
            <a:pPr algn="ctr"/>
            <a:r>
              <a:rPr lang="en-US" dirty="0">
                <a:solidFill>
                  <a:schemeClr val="bg1"/>
                </a:solidFill>
                <a:latin typeface="Georgia" panose="02040502050405020303" pitchFamily="18" charset="0"/>
              </a:rPr>
              <a:t>The company’s water footprint in Chile is 48% below the global average.</a:t>
            </a:r>
          </a:p>
        </p:txBody>
      </p:sp>
      <p:sp>
        <p:nvSpPr>
          <p:cNvPr id="24" name="Rectángulo 23">
            <a:extLst>
              <a:ext uri="{FF2B5EF4-FFF2-40B4-BE49-F238E27FC236}">
                <a16:creationId xmlns:a16="http://schemas.microsoft.com/office/drawing/2014/main" id="{B0166C28-8880-9C1A-D210-78AF4470F57E}"/>
              </a:ext>
            </a:extLst>
          </p:cNvPr>
          <p:cNvSpPr/>
          <p:nvPr/>
        </p:nvSpPr>
        <p:spPr>
          <a:xfrm>
            <a:off x="508662" y="3823912"/>
            <a:ext cx="3398709" cy="1569660"/>
          </a:xfrm>
          <a:prstGeom prst="rect">
            <a:avLst/>
          </a:prstGeom>
        </p:spPr>
        <p:txBody>
          <a:bodyPr wrap="square">
            <a:spAutoFit/>
          </a:bodyPr>
          <a:lstStyle/>
          <a:p>
            <a:r>
              <a:rPr lang="en-US" sz="2400" dirty="0">
                <a:solidFill>
                  <a:srgbClr val="005C66"/>
                </a:solidFill>
                <a:latin typeface="Georgia" panose="02040502050405020303" pitchFamily="18" charset="0"/>
              </a:rPr>
              <a:t>reduction in water use in Chile per hectare between 2014 and 2020.</a:t>
            </a:r>
          </a:p>
        </p:txBody>
      </p:sp>
      <p:sp>
        <p:nvSpPr>
          <p:cNvPr id="12" name="Elipse 11">
            <a:extLst>
              <a:ext uri="{FF2B5EF4-FFF2-40B4-BE49-F238E27FC236}">
                <a16:creationId xmlns:a16="http://schemas.microsoft.com/office/drawing/2014/main" id="{A0D93AD6-B10A-B0F3-6339-B806F913D493}"/>
              </a:ext>
            </a:extLst>
          </p:cNvPr>
          <p:cNvSpPr/>
          <p:nvPr/>
        </p:nvSpPr>
        <p:spPr>
          <a:xfrm>
            <a:off x="8165440" y="2389348"/>
            <a:ext cx="3476024" cy="3476024"/>
          </a:xfrm>
          <a:prstGeom prst="ellipse">
            <a:avLst/>
          </a:prstGeom>
          <a:solidFill>
            <a:srgbClr val="FFFFFF"/>
          </a:solidFill>
          <a:ln w="25400">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CuadroTexto 14">
            <a:extLst>
              <a:ext uri="{FF2B5EF4-FFF2-40B4-BE49-F238E27FC236}">
                <a16:creationId xmlns:a16="http://schemas.microsoft.com/office/drawing/2014/main" id="{BB430828-86A5-10B5-8BCE-6FC5FB5E96CC}"/>
              </a:ext>
            </a:extLst>
          </p:cNvPr>
          <p:cNvSpPr txBox="1"/>
          <p:nvPr/>
        </p:nvSpPr>
        <p:spPr>
          <a:xfrm>
            <a:off x="8783402" y="3044647"/>
            <a:ext cx="2302233" cy="1446550"/>
          </a:xfrm>
          <a:prstGeom prst="rect">
            <a:avLst/>
          </a:prstGeom>
          <a:noFill/>
        </p:spPr>
        <p:txBody>
          <a:bodyPr wrap="none" rtlCol="0">
            <a:spAutoFit/>
          </a:bodyPr>
          <a:lstStyle/>
          <a:p>
            <a:r>
              <a:rPr lang="en-US" sz="8800" b="1" dirty="0">
                <a:solidFill>
                  <a:srgbClr val="00737E"/>
                </a:solidFill>
                <a:latin typeface="Corbel" panose="020B0503020204020204" pitchFamily="34" charset="0"/>
                <a:cs typeface="Calibri" panose="020F0502020204030204" pitchFamily="34" charset="0"/>
              </a:rPr>
              <a:t>18%</a:t>
            </a:r>
          </a:p>
        </p:txBody>
      </p:sp>
      <p:sp>
        <p:nvSpPr>
          <p:cNvPr id="30" name="Rectángulo 29">
            <a:extLst>
              <a:ext uri="{FF2B5EF4-FFF2-40B4-BE49-F238E27FC236}">
                <a16:creationId xmlns:a16="http://schemas.microsoft.com/office/drawing/2014/main" id="{5E38E5E9-4243-395D-5A2E-944EE5AF5DD4}"/>
              </a:ext>
            </a:extLst>
          </p:cNvPr>
          <p:cNvSpPr/>
          <p:nvPr/>
        </p:nvSpPr>
        <p:spPr>
          <a:xfrm>
            <a:off x="8590371" y="4315499"/>
            <a:ext cx="2721855" cy="830997"/>
          </a:xfrm>
          <a:prstGeom prst="rect">
            <a:avLst/>
          </a:prstGeom>
        </p:spPr>
        <p:txBody>
          <a:bodyPr wrap="square">
            <a:spAutoFit/>
          </a:bodyPr>
          <a:lstStyle/>
          <a:p>
            <a:pPr algn="ctr"/>
            <a:r>
              <a:rPr lang="en-US" sz="1600" dirty="0">
                <a:solidFill>
                  <a:srgbClr val="005C66"/>
                </a:solidFill>
                <a:latin typeface="Georgia" panose="02040502050405020303" pitchFamily="18" charset="0"/>
              </a:rPr>
              <a:t>water savings demonstrated in the Center for Research and Innovation’s irrigation pilot program.</a:t>
            </a:r>
          </a:p>
        </p:txBody>
      </p:sp>
      <p:sp>
        <p:nvSpPr>
          <p:cNvPr id="31" name="CuadroTexto 30">
            <a:extLst>
              <a:ext uri="{FF2B5EF4-FFF2-40B4-BE49-F238E27FC236}">
                <a16:creationId xmlns:a16="http://schemas.microsoft.com/office/drawing/2014/main" id="{83C147D4-0E09-2021-83C4-204BC11F6409}"/>
              </a:ext>
            </a:extLst>
          </p:cNvPr>
          <p:cNvSpPr txBox="1"/>
          <p:nvPr/>
        </p:nvSpPr>
        <p:spPr>
          <a:xfrm>
            <a:off x="508662" y="2393270"/>
            <a:ext cx="2257349" cy="1446550"/>
          </a:xfrm>
          <a:prstGeom prst="rect">
            <a:avLst/>
          </a:prstGeom>
          <a:noFill/>
        </p:spPr>
        <p:txBody>
          <a:bodyPr wrap="none" rtlCol="0">
            <a:spAutoFit/>
          </a:bodyPr>
          <a:lstStyle/>
          <a:p>
            <a:r>
              <a:rPr lang="en-US" sz="8800" b="1" dirty="0">
                <a:solidFill>
                  <a:srgbClr val="005C66"/>
                </a:solidFill>
                <a:latin typeface="Corbel" panose="020B0503020204020204" pitchFamily="34" charset="0"/>
                <a:cs typeface="Calibri" panose="020F0502020204030204" pitchFamily="34" charset="0"/>
              </a:rPr>
              <a:t>10%</a:t>
            </a:r>
          </a:p>
        </p:txBody>
      </p:sp>
      <p:sp>
        <p:nvSpPr>
          <p:cNvPr id="28" name="Rectángulo 27">
            <a:extLst>
              <a:ext uri="{FF2B5EF4-FFF2-40B4-BE49-F238E27FC236}">
                <a16:creationId xmlns:a16="http://schemas.microsoft.com/office/drawing/2014/main" id="{0412380C-4961-F44E-3AA3-B1015811444A}"/>
              </a:ext>
            </a:extLst>
          </p:cNvPr>
          <p:cNvSpPr/>
          <p:nvPr/>
        </p:nvSpPr>
        <p:spPr>
          <a:xfrm>
            <a:off x="252060" y="1006876"/>
            <a:ext cx="5843937" cy="427553"/>
          </a:xfrm>
          <a:prstGeom prst="rect">
            <a:avLst/>
          </a:prstGeom>
        </p:spPr>
        <p:txBody>
          <a:bodyPr wrap="square">
            <a:spAutoFit/>
          </a:bodyPr>
          <a:lstStyle/>
          <a:p>
            <a:pPr indent="17463">
              <a:lnSpc>
                <a:spcPts val="2500"/>
              </a:lnSpc>
            </a:pPr>
            <a:r>
              <a:rPr lang="en-US" sz="2800" spc="300" dirty="0">
                <a:solidFill>
                  <a:srgbClr val="00737E"/>
                </a:solidFill>
                <a:latin typeface="Corbel" panose="020B0503020204020204" pitchFamily="34" charset="0"/>
                <a:cs typeface="Arial" panose="020B0604020202020204" pitchFamily="34" charset="0"/>
              </a:rPr>
              <a:t>WATER</a:t>
            </a:r>
          </a:p>
        </p:txBody>
      </p:sp>
      <p:sp>
        <p:nvSpPr>
          <p:cNvPr id="17" name="CuadroTexto 16">
            <a:extLst>
              <a:ext uri="{FF2B5EF4-FFF2-40B4-BE49-F238E27FC236}">
                <a16:creationId xmlns:a16="http://schemas.microsoft.com/office/drawing/2014/main" id="{C2222A45-E417-0746-B7A5-3D4B8B221A8B}"/>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82559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lipse 24">
            <a:extLst>
              <a:ext uri="{FF2B5EF4-FFF2-40B4-BE49-F238E27FC236}">
                <a16:creationId xmlns:a16="http://schemas.microsoft.com/office/drawing/2014/main" id="{02041C37-B8EF-104D-8136-639C63BF365B}"/>
              </a:ext>
            </a:extLst>
          </p:cNvPr>
          <p:cNvSpPr/>
          <p:nvPr/>
        </p:nvSpPr>
        <p:spPr>
          <a:xfrm>
            <a:off x="9247439" y="-1707380"/>
            <a:ext cx="7342571" cy="7342571"/>
          </a:xfrm>
          <a:prstGeom prst="ellipse">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rPr>
              <a:t> </a:t>
            </a:r>
          </a:p>
        </p:txBody>
      </p:sp>
      <p:sp>
        <p:nvSpPr>
          <p:cNvPr id="23" name="Elipse 22">
            <a:extLst>
              <a:ext uri="{FF2B5EF4-FFF2-40B4-BE49-F238E27FC236}">
                <a16:creationId xmlns:a16="http://schemas.microsoft.com/office/drawing/2014/main" id="{777F3DBF-DB82-4143-0FFC-AC5ADA024951}"/>
              </a:ext>
            </a:extLst>
          </p:cNvPr>
          <p:cNvSpPr/>
          <p:nvPr/>
        </p:nvSpPr>
        <p:spPr>
          <a:xfrm>
            <a:off x="-1487955" y="-427626"/>
            <a:ext cx="5192301" cy="5192301"/>
          </a:xfrm>
          <a:prstGeom prst="ellipse">
            <a:avLst/>
          </a:prstGeom>
          <a:solidFill>
            <a:srgbClr val="02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D9D9D9"/>
              </a:solidFill>
            </a:endParaRPr>
          </a:p>
        </p:txBody>
      </p:sp>
      <p:sp>
        <p:nvSpPr>
          <p:cNvPr id="3" name="Rectángulo 2">
            <a:extLst>
              <a:ext uri="{FF2B5EF4-FFF2-40B4-BE49-F238E27FC236}">
                <a16:creationId xmlns:a16="http://schemas.microsoft.com/office/drawing/2014/main" id="{1F58CE9D-146B-18D1-1CFA-BA7FAB07B900}"/>
              </a:ext>
            </a:extLst>
          </p:cNvPr>
          <p:cNvSpPr/>
          <p:nvPr/>
        </p:nvSpPr>
        <p:spPr>
          <a:xfrm>
            <a:off x="-123092" y="-4071"/>
            <a:ext cx="12449908" cy="44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2" name="CuadroTexto 21">
            <a:extLst>
              <a:ext uri="{FF2B5EF4-FFF2-40B4-BE49-F238E27FC236}">
                <a16:creationId xmlns:a16="http://schemas.microsoft.com/office/drawing/2014/main" id="{A2F158FF-F2AA-8ECA-8981-B0932C94D81E}"/>
              </a:ext>
            </a:extLst>
          </p:cNvPr>
          <p:cNvSpPr txBox="1"/>
          <p:nvPr/>
        </p:nvSpPr>
        <p:spPr>
          <a:xfrm>
            <a:off x="744908" y="3300260"/>
            <a:ext cx="6538970" cy="3293209"/>
          </a:xfrm>
          <a:prstGeom prst="rect">
            <a:avLst/>
          </a:prstGeom>
          <a:noFill/>
        </p:spPr>
        <p:txBody>
          <a:bodyPr wrap="square" rtlCol="0">
            <a:spAutoFit/>
          </a:bodyPr>
          <a:lstStyle/>
          <a:p>
            <a:r>
              <a:rPr lang="en-US" sz="20800" b="1" dirty="0">
                <a:solidFill>
                  <a:srgbClr val="005C66"/>
                </a:solidFill>
                <a:latin typeface="Corbel" panose="020B0503020204020204" pitchFamily="34" charset="0"/>
                <a:cs typeface="Calibri" panose="020F0502020204030204" pitchFamily="34" charset="0"/>
              </a:rPr>
              <a:t>CO</a:t>
            </a:r>
            <a:r>
              <a:rPr lang="en-US" sz="20800" b="1" baseline="30000" dirty="0">
                <a:solidFill>
                  <a:srgbClr val="005C66"/>
                </a:solidFill>
                <a:latin typeface="Corbel" panose="020B0503020204020204" pitchFamily="34" charset="0"/>
                <a:cs typeface="Calibri" panose="020F0502020204030204" pitchFamily="34" charset="0"/>
              </a:rPr>
              <a:t>2</a:t>
            </a:r>
          </a:p>
        </p:txBody>
      </p:sp>
      <p:sp>
        <p:nvSpPr>
          <p:cNvPr id="8" name="Elipse 7">
            <a:extLst>
              <a:ext uri="{FF2B5EF4-FFF2-40B4-BE49-F238E27FC236}">
                <a16:creationId xmlns:a16="http://schemas.microsoft.com/office/drawing/2014/main" id="{A730F681-75E5-73FB-B916-F04E3F220753}"/>
              </a:ext>
            </a:extLst>
          </p:cNvPr>
          <p:cNvSpPr/>
          <p:nvPr/>
        </p:nvSpPr>
        <p:spPr>
          <a:xfrm>
            <a:off x="7358715" y="1833052"/>
            <a:ext cx="4367966" cy="4367966"/>
          </a:xfrm>
          <a:prstGeom prst="ellipse">
            <a:avLst/>
          </a:prstGeom>
          <a:solidFill>
            <a:srgbClr val="00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CuadroTexto 17">
            <a:extLst>
              <a:ext uri="{FF2B5EF4-FFF2-40B4-BE49-F238E27FC236}">
                <a16:creationId xmlns:a16="http://schemas.microsoft.com/office/drawing/2014/main" id="{E472C57D-6993-5B78-1106-706B5E206F06}"/>
              </a:ext>
            </a:extLst>
          </p:cNvPr>
          <p:cNvSpPr txBox="1"/>
          <p:nvPr/>
        </p:nvSpPr>
        <p:spPr>
          <a:xfrm>
            <a:off x="252060" y="146744"/>
            <a:ext cx="1867819" cy="200055"/>
          </a:xfrm>
          <a:prstGeom prst="rect">
            <a:avLst/>
          </a:prstGeom>
          <a:noFill/>
        </p:spPr>
        <p:txBody>
          <a:bodyPr wrap="none" rtlCol="0">
            <a:spAutoFit/>
          </a:bodyPr>
          <a:lstStyle/>
          <a:p>
            <a:r>
              <a:rPr lang="en-US" sz="700" b="1" spc="300" dirty="0">
                <a:solidFill>
                  <a:srgbClr val="00737E"/>
                </a:solidFill>
                <a:latin typeface="Corbel" panose="020B0503020204020204" pitchFamily="34" charset="0"/>
                <a:cs typeface="Arial" panose="020B0604020202020204" pitchFamily="34" charset="0"/>
              </a:rPr>
              <a:t>SUSTAINABILITY · CO2</a:t>
            </a:r>
          </a:p>
        </p:txBody>
      </p:sp>
      <p:pic>
        <p:nvPicPr>
          <p:cNvPr id="10" name="Imagen 9">
            <a:extLst>
              <a:ext uri="{FF2B5EF4-FFF2-40B4-BE49-F238E27FC236}">
                <a16:creationId xmlns:a16="http://schemas.microsoft.com/office/drawing/2014/main" id="{831D7654-B85D-0C49-ACEA-E4A8A4BC870E}"/>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
        <p:nvSpPr>
          <p:cNvPr id="14" name="Elipse 13">
            <a:extLst>
              <a:ext uri="{FF2B5EF4-FFF2-40B4-BE49-F238E27FC236}">
                <a16:creationId xmlns:a16="http://schemas.microsoft.com/office/drawing/2014/main" id="{8A822FA4-0BF2-DB29-AA78-FD97B63D4D47}"/>
              </a:ext>
            </a:extLst>
          </p:cNvPr>
          <p:cNvSpPr/>
          <p:nvPr/>
        </p:nvSpPr>
        <p:spPr>
          <a:xfrm>
            <a:off x="3375374" y="835288"/>
            <a:ext cx="3159131" cy="3159131"/>
          </a:xfrm>
          <a:prstGeom prst="ellipse">
            <a:avLst/>
          </a:prstGeom>
          <a:solidFill>
            <a:srgbClr val="00737E"/>
          </a:solidFill>
          <a:ln w="19050">
            <a:solidFill>
              <a:srgbClr val="007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CuadroTexto 14">
            <a:extLst>
              <a:ext uri="{FF2B5EF4-FFF2-40B4-BE49-F238E27FC236}">
                <a16:creationId xmlns:a16="http://schemas.microsoft.com/office/drawing/2014/main" id="{58E0A106-9A6D-87EA-53E6-FF20E533A9C9}"/>
              </a:ext>
            </a:extLst>
          </p:cNvPr>
          <p:cNvSpPr txBox="1"/>
          <p:nvPr/>
        </p:nvSpPr>
        <p:spPr>
          <a:xfrm>
            <a:off x="4014393" y="1120854"/>
            <a:ext cx="2230098" cy="1446550"/>
          </a:xfrm>
          <a:prstGeom prst="rect">
            <a:avLst/>
          </a:prstGeom>
          <a:noFill/>
        </p:spPr>
        <p:txBody>
          <a:bodyPr wrap="none" rtlCol="0">
            <a:spAutoFit/>
          </a:bodyPr>
          <a:lstStyle/>
          <a:p>
            <a:r>
              <a:rPr lang="en-US" sz="8800" b="1" dirty="0">
                <a:solidFill>
                  <a:schemeClr val="bg1"/>
                </a:solidFill>
                <a:latin typeface="Corbel" panose="020B0503020204020204" pitchFamily="34" charset="0"/>
                <a:cs typeface="Calibri" panose="020F0502020204030204" pitchFamily="34" charset="0"/>
              </a:rPr>
              <a:t>32%</a:t>
            </a:r>
          </a:p>
        </p:txBody>
      </p:sp>
      <p:sp>
        <p:nvSpPr>
          <p:cNvPr id="16" name="CuadroTexto 15">
            <a:extLst>
              <a:ext uri="{FF2B5EF4-FFF2-40B4-BE49-F238E27FC236}">
                <a16:creationId xmlns:a16="http://schemas.microsoft.com/office/drawing/2014/main" id="{52AB9F17-E8F8-DBFB-B5E1-07A374053E9F}"/>
              </a:ext>
            </a:extLst>
          </p:cNvPr>
          <p:cNvSpPr txBox="1"/>
          <p:nvPr/>
        </p:nvSpPr>
        <p:spPr>
          <a:xfrm>
            <a:off x="7878833" y="2267929"/>
            <a:ext cx="3400290" cy="2092881"/>
          </a:xfrm>
          <a:prstGeom prst="rect">
            <a:avLst/>
          </a:prstGeom>
          <a:noFill/>
        </p:spPr>
        <p:txBody>
          <a:bodyPr wrap="none" rtlCol="0">
            <a:spAutoFit/>
          </a:bodyPr>
          <a:lstStyle/>
          <a:p>
            <a:pPr algn="ctr"/>
            <a:r>
              <a:rPr lang="en-US" sz="13000" b="1" dirty="0">
                <a:solidFill>
                  <a:schemeClr val="bg1"/>
                </a:solidFill>
                <a:latin typeface="Corbel" panose="020B0503020204020204" pitchFamily="34" charset="0"/>
                <a:cs typeface="Calibri" panose="020F0502020204030204" pitchFamily="34" charset="0"/>
              </a:rPr>
              <a:t>99%</a:t>
            </a:r>
          </a:p>
        </p:txBody>
      </p:sp>
      <p:sp>
        <p:nvSpPr>
          <p:cNvPr id="2" name="CuadroTexto 1">
            <a:extLst>
              <a:ext uri="{FF2B5EF4-FFF2-40B4-BE49-F238E27FC236}">
                <a16:creationId xmlns:a16="http://schemas.microsoft.com/office/drawing/2014/main" id="{54B511AB-18F8-4D79-D720-F8AE00D89834}"/>
              </a:ext>
            </a:extLst>
          </p:cNvPr>
          <p:cNvSpPr txBox="1"/>
          <p:nvPr/>
        </p:nvSpPr>
        <p:spPr>
          <a:xfrm>
            <a:off x="7878833" y="4395343"/>
            <a:ext cx="3400290" cy="738664"/>
          </a:xfrm>
          <a:prstGeom prst="rect">
            <a:avLst/>
          </a:prstGeom>
          <a:noFill/>
        </p:spPr>
        <p:txBody>
          <a:bodyPr wrap="square" rtlCol="0">
            <a:spAutoFit/>
          </a:bodyPr>
          <a:lstStyle/>
          <a:p>
            <a:pPr algn="ctr"/>
            <a:r>
              <a:rPr lang="en-US" sz="1400" dirty="0">
                <a:solidFill>
                  <a:schemeClr val="bg1"/>
                </a:solidFill>
                <a:latin typeface="Georgia" panose="02040502050405020303" pitchFamily="18" charset="0"/>
              </a:rPr>
              <a:t>of our key brands portfolio have reduced the weight of their bottles, thus reducing our carbon footprint.</a:t>
            </a:r>
          </a:p>
        </p:txBody>
      </p:sp>
      <p:sp>
        <p:nvSpPr>
          <p:cNvPr id="17" name="CuadroTexto 16">
            <a:extLst>
              <a:ext uri="{FF2B5EF4-FFF2-40B4-BE49-F238E27FC236}">
                <a16:creationId xmlns:a16="http://schemas.microsoft.com/office/drawing/2014/main" id="{E9637AC9-A666-B21E-0B14-FC773FC46B3A}"/>
              </a:ext>
            </a:extLst>
          </p:cNvPr>
          <p:cNvSpPr txBox="1"/>
          <p:nvPr/>
        </p:nvSpPr>
        <p:spPr>
          <a:xfrm>
            <a:off x="3816231" y="2514740"/>
            <a:ext cx="2428260" cy="1077218"/>
          </a:xfrm>
          <a:prstGeom prst="rect">
            <a:avLst/>
          </a:prstGeom>
          <a:noFill/>
        </p:spPr>
        <p:txBody>
          <a:bodyPr wrap="square" rtlCol="0">
            <a:spAutoFit/>
          </a:bodyPr>
          <a:lstStyle/>
          <a:p>
            <a:pPr algn="ctr"/>
            <a:r>
              <a:rPr lang="en-US" sz="1600" dirty="0">
                <a:solidFill>
                  <a:schemeClr val="bg1"/>
                </a:solidFill>
                <a:latin typeface="Georgia" panose="02040502050405020303" pitchFamily="18" charset="0"/>
              </a:rPr>
              <a:t>reduction in emissions per liter of wine at Concha y Toro - Chile between 2014 and 2020.</a:t>
            </a:r>
          </a:p>
        </p:txBody>
      </p:sp>
      <p:sp>
        <p:nvSpPr>
          <p:cNvPr id="20" name="Rectángulo 19">
            <a:extLst>
              <a:ext uri="{FF2B5EF4-FFF2-40B4-BE49-F238E27FC236}">
                <a16:creationId xmlns:a16="http://schemas.microsoft.com/office/drawing/2014/main" id="{ABE7CB47-6DE1-F0B4-FD97-4595E43D3366}"/>
              </a:ext>
            </a:extLst>
          </p:cNvPr>
          <p:cNvSpPr/>
          <p:nvPr/>
        </p:nvSpPr>
        <p:spPr>
          <a:xfrm>
            <a:off x="201851" y="954506"/>
            <a:ext cx="5843937" cy="829010"/>
          </a:xfrm>
          <a:prstGeom prst="rect">
            <a:avLst/>
          </a:prstGeom>
        </p:spPr>
        <p:txBody>
          <a:bodyPr wrap="square">
            <a:spAutoFit/>
          </a:bodyPr>
          <a:lstStyle/>
          <a:p>
            <a:pPr>
              <a:lnSpc>
                <a:spcPts val="2800"/>
              </a:lnSpc>
            </a:pPr>
            <a:r>
              <a:rPr lang="en-US" sz="2400" spc="300" dirty="0">
                <a:solidFill>
                  <a:schemeClr val="bg1"/>
                </a:solidFill>
                <a:latin typeface="Corbel" panose="020B0503020204020204" pitchFamily="34" charset="0"/>
                <a:cs typeface="Arial" panose="020B0604020202020204" pitchFamily="34" charset="0"/>
              </a:rPr>
              <a:t>CARBON</a:t>
            </a:r>
          </a:p>
          <a:p>
            <a:pPr>
              <a:lnSpc>
                <a:spcPts val="2800"/>
              </a:lnSpc>
            </a:pPr>
            <a:r>
              <a:rPr lang="en-US" sz="2400" spc="300" dirty="0">
                <a:solidFill>
                  <a:schemeClr val="bg1"/>
                </a:solidFill>
                <a:latin typeface="Corbel" panose="020B0503020204020204" pitchFamily="34" charset="0"/>
                <a:cs typeface="Arial" panose="020B0604020202020204" pitchFamily="34" charset="0"/>
              </a:rPr>
              <a:t>FOOTPRINT</a:t>
            </a:r>
          </a:p>
        </p:txBody>
      </p:sp>
      <p:sp>
        <p:nvSpPr>
          <p:cNvPr id="21" name="CuadroTexto 20">
            <a:extLst>
              <a:ext uri="{FF2B5EF4-FFF2-40B4-BE49-F238E27FC236}">
                <a16:creationId xmlns:a16="http://schemas.microsoft.com/office/drawing/2014/main" id="{F3348CD5-0ECE-E745-921B-E7DC613C8A1C}"/>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427911900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22C66471-7D52-B440-B52A-9C8163FCB45E}"/>
              </a:ext>
            </a:extLst>
          </p:cNvPr>
          <p:cNvPicPr>
            <a:picLocks noChangeAspect="1"/>
          </p:cNvPicPr>
          <p:nvPr/>
        </p:nvPicPr>
        <p:blipFill>
          <a:blip r:embed="rId2"/>
          <a:stretch>
            <a:fillRect/>
          </a:stretch>
        </p:blipFill>
        <p:spPr>
          <a:xfrm>
            <a:off x="10314779" y="781396"/>
            <a:ext cx="1176537" cy="1274581"/>
          </a:xfrm>
          <a:prstGeom prst="rect">
            <a:avLst/>
          </a:prstGeom>
        </p:spPr>
      </p:pic>
      <p:sp>
        <p:nvSpPr>
          <p:cNvPr id="36" name="Elipse 35">
            <a:extLst>
              <a:ext uri="{FF2B5EF4-FFF2-40B4-BE49-F238E27FC236}">
                <a16:creationId xmlns:a16="http://schemas.microsoft.com/office/drawing/2014/main" id="{831562AA-C23B-CF4E-BE43-B6F87B083503}"/>
              </a:ext>
            </a:extLst>
          </p:cNvPr>
          <p:cNvSpPr/>
          <p:nvPr/>
        </p:nvSpPr>
        <p:spPr>
          <a:xfrm>
            <a:off x="-2577611" y="-1615308"/>
            <a:ext cx="7342571" cy="7342571"/>
          </a:xfrm>
          <a:prstGeom prst="ellipse">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rPr>
              <a:t> </a:t>
            </a:r>
          </a:p>
        </p:txBody>
      </p:sp>
      <p:sp>
        <p:nvSpPr>
          <p:cNvPr id="3" name="Rectángulo 2">
            <a:extLst>
              <a:ext uri="{FF2B5EF4-FFF2-40B4-BE49-F238E27FC236}">
                <a16:creationId xmlns:a16="http://schemas.microsoft.com/office/drawing/2014/main" id="{1F58CE9D-146B-18D1-1CFA-BA7FAB07B900}"/>
              </a:ext>
            </a:extLst>
          </p:cNvPr>
          <p:cNvSpPr/>
          <p:nvPr/>
        </p:nvSpPr>
        <p:spPr>
          <a:xfrm>
            <a:off x="-72190" y="-40111"/>
            <a:ext cx="12320337" cy="477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0" name="Imagen 9">
            <a:extLst>
              <a:ext uri="{FF2B5EF4-FFF2-40B4-BE49-F238E27FC236}">
                <a16:creationId xmlns:a16="http://schemas.microsoft.com/office/drawing/2014/main" id="{831D7654-B85D-0C49-ACEA-E4A8A4BC870E}"/>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5425195" y="6455206"/>
            <a:ext cx="1341611" cy="259489"/>
          </a:xfrm>
          <a:prstGeom prst="rect">
            <a:avLst/>
          </a:prstGeom>
        </p:spPr>
      </p:pic>
      <p:sp>
        <p:nvSpPr>
          <p:cNvPr id="20" name="Rectángulo 19">
            <a:extLst>
              <a:ext uri="{FF2B5EF4-FFF2-40B4-BE49-F238E27FC236}">
                <a16:creationId xmlns:a16="http://schemas.microsoft.com/office/drawing/2014/main" id="{ABE7CB47-6DE1-F0B4-FD97-4595E43D3366}"/>
              </a:ext>
            </a:extLst>
          </p:cNvPr>
          <p:cNvSpPr/>
          <p:nvPr/>
        </p:nvSpPr>
        <p:spPr>
          <a:xfrm>
            <a:off x="188398" y="1035589"/>
            <a:ext cx="5843937" cy="414024"/>
          </a:xfrm>
          <a:prstGeom prst="rect">
            <a:avLst/>
          </a:prstGeom>
        </p:spPr>
        <p:txBody>
          <a:bodyPr wrap="square">
            <a:spAutoFit/>
          </a:bodyPr>
          <a:lstStyle/>
          <a:p>
            <a:pPr>
              <a:lnSpc>
                <a:spcPts val="2500"/>
              </a:lnSpc>
            </a:pPr>
            <a:r>
              <a:rPr lang="en-US" sz="2400" spc="300" dirty="0">
                <a:solidFill>
                  <a:srgbClr val="00737E"/>
                </a:solidFill>
                <a:latin typeface="Corbel" panose="020B0503020204020204" pitchFamily="34" charset="0"/>
                <a:cs typeface="Arial" panose="020B0604020202020204" pitchFamily="34" charset="0"/>
              </a:rPr>
              <a:t>NATURAL FOREST</a:t>
            </a:r>
          </a:p>
        </p:txBody>
      </p:sp>
      <p:sp>
        <p:nvSpPr>
          <p:cNvPr id="24" name="CuadroTexto 23">
            <a:extLst>
              <a:ext uri="{FF2B5EF4-FFF2-40B4-BE49-F238E27FC236}">
                <a16:creationId xmlns:a16="http://schemas.microsoft.com/office/drawing/2014/main" id="{0983D48C-14D9-0141-BEAB-F66DD03282C8}"/>
              </a:ext>
            </a:extLst>
          </p:cNvPr>
          <p:cNvSpPr txBox="1"/>
          <p:nvPr/>
        </p:nvSpPr>
        <p:spPr>
          <a:xfrm>
            <a:off x="8727887" y="3723496"/>
            <a:ext cx="2763429" cy="523220"/>
          </a:xfrm>
          <a:prstGeom prst="rect">
            <a:avLst/>
          </a:prstGeom>
          <a:noFill/>
        </p:spPr>
        <p:txBody>
          <a:bodyPr wrap="square" rtlCol="0">
            <a:spAutoFit/>
          </a:bodyPr>
          <a:lstStyle/>
          <a:p>
            <a:r>
              <a:rPr lang="en-US" sz="1400" dirty="0">
                <a:solidFill>
                  <a:srgbClr val="2F808B"/>
                </a:solidFill>
                <a:latin typeface="Georgia" panose="02040502050405020303" pitchFamily="18" charset="0"/>
              </a:rPr>
              <a:t>Native trees will be donated to communities.</a:t>
            </a:r>
          </a:p>
        </p:txBody>
      </p:sp>
      <p:sp>
        <p:nvSpPr>
          <p:cNvPr id="25" name="CuadroTexto 24">
            <a:extLst>
              <a:ext uri="{FF2B5EF4-FFF2-40B4-BE49-F238E27FC236}">
                <a16:creationId xmlns:a16="http://schemas.microsoft.com/office/drawing/2014/main" id="{D7DB0735-D150-F044-BF09-D7528D1C3B47}"/>
              </a:ext>
            </a:extLst>
          </p:cNvPr>
          <p:cNvSpPr txBox="1"/>
          <p:nvPr/>
        </p:nvSpPr>
        <p:spPr>
          <a:xfrm>
            <a:off x="938118" y="2015350"/>
            <a:ext cx="2275816" cy="1200329"/>
          </a:xfrm>
          <a:prstGeom prst="rect">
            <a:avLst/>
          </a:prstGeom>
          <a:noFill/>
        </p:spPr>
        <p:txBody>
          <a:bodyPr wrap="none" rtlCol="0">
            <a:spAutoFit/>
          </a:bodyPr>
          <a:lstStyle/>
          <a:p>
            <a:r>
              <a:rPr lang="en-US" sz="7200" b="1" dirty="0">
                <a:solidFill>
                  <a:srgbClr val="00737E"/>
                </a:solidFill>
                <a:latin typeface="Corbel" panose="020B0503020204020204" pitchFamily="34" charset="0"/>
                <a:cs typeface="Calibri" panose="020F0502020204030204" pitchFamily="34" charset="0"/>
              </a:rPr>
              <a:t>4</a:t>
            </a:r>
            <a:r>
              <a:rPr lang="en-US" sz="7200" dirty="0">
                <a:solidFill>
                  <a:srgbClr val="00737E"/>
                </a:solidFill>
                <a:latin typeface="Corbel" panose="020B0503020204020204" pitchFamily="34" charset="0"/>
                <a:cs typeface="Calibri" panose="020F0502020204030204" pitchFamily="34" charset="0"/>
              </a:rPr>
              <a:t>,</a:t>
            </a:r>
            <a:r>
              <a:rPr lang="en-US" sz="7200" b="1" dirty="0">
                <a:solidFill>
                  <a:srgbClr val="00737E"/>
                </a:solidFill>
                <a:latin typeface="Corbel" panose="020B0503020204020204" pitchFamily="34" charset="0"/>
                <a:cs typeface="Calibri" panose="020F0502020204030204" pitchFamily="34" charset="0"/>
              </a:rPr>
              <a:t>272</a:t>
            </a:r>
          </a:p>
        </p:txBody>
      </p:sp>
      <p:sp>
        <p:nvSpPr>
          <p:cNvPr id="12" name="CuadroTexto 11">
            <a:extLst>
              <a:ext uri="{FF2B5EF4-FFF2-40B4-BE49-F238E27FC236}">
                <a16:creationId xmlns:a16="http://schemas.microsoft.com/office/drawing/2014/main" id="{06FC3E0E-EE98-BD49-85FA-D044FFFDD778}"/>
              </a:ext>
            </a:extLst>
          </p:cNvPr>
          <p:cNvSpPr txBox="1"/>
          <p:nvPr/>
        </p:nvSpPr>
        <p:spPr>
          <a:xfrm>
            <a:off x="252060" y="146744"/>
            <a:ext cx="2871299" cy="200055"/>
          </a:xfrm>
          <a:prstGeom prst="rect">
            <a:avLst/>
          </a:prstGeom>
          <a:noFill/>
        </p:spPr>
        <p:txBody>
          <a:bodyPr wrap="none" rtlCol="0">
            <a:spAutoFit/>
          </a:bodyPr>
          <a:lstStyle/>
          <a:p>
            <a:r>
              <a:rPr lang="en-US" sz="700" b="1" spc="300" dirty="0">
                <a:solidFill>
                  <a:srgbClr val="00737E"/>
                </a:solidFill>
                <a:latin typeface="Corbel" panose="020B0503020204020204" pitchFamily="34" charset="0"/>
                <a:cs typeface="Arial" panose="020B0604020202020204" pitchFamily="34" charset="0"/>
              </a:rPr>
              <a:t>SUSTAINABILITY · NATURAL FOREST</a:t>
            </a:r>
          </a:p>
        </p:txBody>
      </p:sp>
      <p:cxnSp>
        <p:nvCxnSpPr>
          <p:cNvPr id="14" name="Conector recto 13">
            <a:extLst>
              <a:ext uri="{FF2B5EF4-FFF2-40B4-BE49-F238E27FC236}">
                <a16:creationId xmlns:a16="http://schemas.microsoft.com/office/drawing/2014/main" id="{13790354-41F4-F247-A63F-A928007D8509}"/>
              </a:ext>
            </a:extLst>
          </p:cNvPr>
          <p:cNvCxnSpPr>
            <a:cxnSpLocks/>
          </p:cNvCxnSpPr>
          <p:nvPr/>
        </p:nvCxnSpPr>
        <p:spPr>
          <a:xfrm flipH="1">
            <a:off x="802779" y="3033901"/>
            <a:ext cx="420093" cy="0"/>
          </a:xfrm>
          <a:prstGeom prst="line">
            <a:avLst/>
          </a:prstGeom>
          <a:ln w="28575">
            <a:solidFill>
              <a:srgbClr val="00737E"/>
            </a:solidFil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E1A8BABC-D4ED-7749-8DCE-3322E50AFF23}"/>
              </a:ext>
            </a:extLst>
          </p:cNvPr>
          <p:cNvSpPr/>
          <p:nvPr/>
        </p:nvSpPr>
        <p:spPr>
          <a:xfrm>
            <a:off x="872229" y="3092706"/>
            <a:ext cx="2341705" cy="1558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ts val="1640"/>
              </a:lnSpc>
            </a:pPr>
            <a:r>
              <a:rPr lang="en-US" sz="1200" dirty="0">
                <a:solidFill>
                  <a:srgbClr val="2D2A26"/>
                </a:solidFill>
                <a:latin typeface="Georgia" panose="02040502050405020303" pitchFamily="18" charset="0"/>
                <a:cs typeface="Times New Roman" panose="02020603050405020304" pitchFamily="18" charset="0"/>
              </a:rPr>
              <a:t>hectares of natural forest are present within its estates in Chile. Through its Natural Forest Conservation Program, the company has implemented initiatives to protect and improve the condition of its forests.</a:t>
            </a:r>
          </a:p>
        </p:txBody>
      </p:sp>
      <p:cxnSp>
        <p:nvCxnSpPr>
          <p:cNvPr id="22" name="Conector recto 21">
            <a:extLst>
              <a:ext uri="{FF2B5EF4-FFF2-40B4-BE49-F238E27FC236}">
                <a16:creationId xmlns:a16="http://schemas.microsoft.com/office/drawing/2014/main" id="{1D0F9643-0BCE-F446-B9AA-03596095F6E6}"/>
              </a:ext>
            </a:extLst>
          </p:cNvPr>
          <p:cNvCxnSpPr>
            <a:cxnSpLocks/>
          </p:cNvCxnSpPr>
          <p:nvPr/>
        </p:nvCxnSpPr>
        <p:spPr>
          <a:xfrm flipH="1">
            <a:off x="1475880" y="3033901"/>
            <a:ext cx="746620" cy="0"/>
          </a:xfrm>
          <a:prstGeom prst="line">
            <a:avLst/>
          </a:prstGeom>
          <a:ln w="28575">
            <a:solidFill>
              <a:srgbClr val="00737E"/>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26E9ECCC-FACE-544F-BA55-47C5CC5C25D1}"/>
              </a:ext>
            </a:extLst>
          </p:cNvPr>
          <p:cNvCxnSpPr>
            <a:cxnSpLocks/>
          </p:cNvCxnSpPr>
          <p:nvPr/>
        </p:nvCxnSpPr>
        <p:spPr>
          <a:xfrm flipH="1">
            <a:off x="2498230" y="3033901"/>
            <a:ext cx="746620" cy="0"/>
          </a:xfrm>
          <a:prstGeom prst="line">
            <a:avLst/>
          </a:prstGeom>
          <a:ln w="28575">
            <a:solidFill>
              <a:srgbClr val="00737E"/>
            </a:solidFill>
          </a:ln>
        </p:spPr>
        <p:style>
          <a:lnRef idx="1">
            <a:schemeClr val="accent1"/>
          </a:lnRef>
          <a:fillRef idx="0">
            <a:schemeClr val="accent1"/>
          </a:fillRef>
          <a:effectRef idx="0">
            <a:schemeClr val="accent1"/>
          </a:effectRef>
          <a:fontRef idx="minor">
            <a:schemeClr val="tx1"/>
          </a:fontRef>
        </p:style>
      </p:cxnSp>
      <p:sp>
        <p:nvSpPr>
          <p:cNvPr id="29" name="Elipse 28">
            <a:extLst>
              <a:ext uri="{FF2B5EF4-FFF2-40B4-BE49-F238E27FC236}">
                <a16:creationId xmlns:a16="http://schemas.microsoft.com/office/drawing/2014/main" id="{3F57A63B-5627-774F-95C4-99C20F28CE01}"/>
              </a:ext>
            </a:extLst>
          </p:cNvPr>
          <p:cNvSpPr/>
          <p:nvPr/>
        </p:nvSpPr>
        <p:spPr>
          <a:xfrm>
            <a:off x="4021219" y="2187163"/>
            <a:ext cx="3540100" cy="3540100"/>
          </a:xfrm>
          <a:prstGeom prst="ellipse">
            <a:avLst/>
          </a:prstGeom>
          <a:solidFill>
            <a:srgbClr val="005C6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rPr>
              <a:t> </a:t>
            </a:r>
          </a:p>
        </p:txBody>
      </p:sp>
      <p:sp>
        <p:nvSpPr>
          <p:cNvPr id="28" name="CuadroTexto 27">
            <a:extLst>
              <a:ext uri="{FF2B5EF4-FFF2-40B4-BE49-F238E27FC236}">
                <a16:creationId xmlns:a16="http://schemas.microsoft.com/office/drawing/2014/main" id="{D3D393EE-F2C1-7A4F-8B11-2FDEE21F91B4}"/>
              </a:ext>
            </a:extLst>
          </p:cNvPr>
          <p:cNvSpPr txBox="1"/>
          <p:nvPr/>
        </p:nvSpPr>
        <p:spPr>
          <a:xfrm>
            <a:off x="4785978" y="2843149"/>
            <a:ext cx="2364750" cy="1200329"/>
          </a:xfrm>
          <a:prstGeom prst="rect">
            <a:avLst/>
          </a:prstGeom>
          <a:noFill/>
        </p:spPr>
        <p:txBody>
          <a:bodyPr wrap="none" rtlCol="0">
            <a:spAutoFit/>
          </a:bodyPr>
          <a:lstStyle/>
          <a:p>
            <a:r>
              <a:rPr lang="en-US" sz="7200" b="1" dirty="0">
                <a:solidFill>
                  <a:schemeClr val="bg1"/>
                </a:solidFill>
                <a:latin typeface="Corbel" panose="020B0503020204020204" pitchFamily="34" charset="0"/>
                <a:cs typeface="Calibri" panose="020F0502020204030204" pitchFamily="34" charset="0"/>
              </a:rPr>
              <a:t>6</a:t>
            </a:r>
            <a:r>
              <a:rPr lang="en-US" sz="7200" dirty="0">
                <a:solidFill>
                  <a:schemeClr val="bg1"/>
                </a:solidFill>
                <a:latin typeface="Corbel" panose="020B0503020204020204" pitchFamily="34" charset="0"/>
                <a:cs typeface="Calibri" panose="020F0502020204030204" pitchFamily="34" charset="0"/>
              </a:rPr>
              <a:t>,</a:t>
            </a:r>
            <a:r>
              <a:rPr lang="en-US" sz="7200" b="1" dirty="0">
                <a:solidFill>
                  <a:schemeClr val="bg1"/>
                </a:solidFill>
                <a:latin typeface="Corbel" panose="020B0503020204020204" pitchFamily="34" charset="0"/>
                <a:cs typeface="Calibri" panose="020F0502020204030204" pitchFamily="34" charset="0"/>
              </a:rPr>
              <a:t>000</a:t>
            </a:r>
          </a:p>
        </p:txBody>
      </p:sp>
      <p:sp>
        <p:nvSpPr>
          <p:cNvPr id="31" name="Rectángulo 30">
            <a:extLst>
              <a:ext uri="{FF2B5EF4-FFF2-40B4-BE49-F238E27FC236}">
                <a16:creationId xmlns:a16="http://schemas.microsoft.com/office/drawing/2014/main" id="{8008B16F-9EE4-6A4F-884A-8FC40FAB290D}"/>
              </a:ext>
            </a:extLst>
          </p:cNvPr>
          <p:cNvSpPr/>
          <p:nvPr/>
        </p:nvSpPr>
        <p:spPr>
          <a:xfrm>
            <a:off x="4861482" y="3752973"/>
            <a:ext cx="2341705" cy="123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ts val="1640"/>
              </a:lnSpc>
            </a:pPr>
            <a:r>
              <a:rPr lang="en-US" sz="1200" dirty="0">
                <a:solidFill>
                  <a:schemeClr val="bg1"/>
                </a:solidFill>
                <a:latin typeface="Georgia" panose="02040502050405020303" pitchFamily="18" charset="0"/>
                <a:cs typeface="Times New Roman" panose="02020603050405020304" pitchFamily="18" charset="0"/>
              </a:rPr>
              <a:t>native trees planted, equivalent to two trees per holding employee.</a:t>
            </a:r>
            <a:br>
              <a:rPr lang="en-US" sz="1200" dirty="0">
                <a:solidFill>
                  <a:schemeClr val="bg1"/>
                </a:solidFill>
                <a:latin typeface="Georgia" panose="02040502050405020303" pitchFamily="18" charset="0"/>
                <a:cs typeface="Times New Roman" panose="02020603050405020304" pitchFamily="18" charset="0"/>
              </a:rPr>
            </a:br>
            <a:endParaRPr lang="en-US" sz="1200" dirty="0">
              <a:solidFill>
                <a:schemeClr val="bg1"/>
              </a:solidFill>
              <a:latin typeface="Georgia" panose="02040502050405020303"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8E310220-8180-F340-8ED6-D74141871BD1}"/>
              </a:ext>
            </a:extLst>
          </p:cNvPr>
          <p:cNvSpPr txBox="1"/>
          <p:nvPr/>
        </p:nvSpPr>
        <p:spPr>
          <a:xfrm>
            <a:off x="8727887" y="2608978"/>
            <a:ext cx="2789546" cy="1200329"/>
          </a:xfrm>
          <a:prstGeom prst="rect">
            <a:avLst/>
          </a:prstGeom>
          <a:noFill/>
        </p:spPr>
        <p:txBody>
          <a:bodyPr wrap="none" rtlCol="0">
            <a:spAutoFit/>
          </a:bodyPr>
          <a:lstStyle/>
          <a:p>
            <a:r>
              <a:rPr lang="en-US" sz="7200" b="1" dirty="0">
                <a:solidFill>
                  <a:srgbClr val="00737E"/>
                </a:solidFill>
                <a:latin typeface="Corbel" panose="020B0503020204020204" pitchFamily="34" charset="0"/>
                <a:cs typeface="Calibri" panose="020F0502020204030204" pitchFamily="34" charset="0"/>
              </a:rPr>
              <a:t>10</a:t>
            </a:r>
            <a:r>
              <a:rPr lang="en-US" sz="7200" dirty="0">
                <a:solidFill>
                  <a:srgbClr val="00737E"/>
                </a:solidFill>
                <a:latin typeface="Corbel" panose="020B0503020204020204" pitchFamily="34" charset="0"/>
                <a:cs typeface="Calibri" panose="020F0502020204030204" pitchFamily="34" charset="0"/>
              </a:rPr>
              <a:t>,</a:t>
            </a:r>
            <a:r>
              <a:rPr lang="en-US" sz="7200" b="1" dirty="0">
                <a:solidFill>
                  <a:srgbClr val="00737E"/>
                </a:solidFill>
                <a:latin typeface="Corbel" panose="020B0503020204020204" pitchFamily="34" charset="0"/>
                <a:cs typeface="Calibri" panose="020F0502020204030204" pitchFamily="34" charset="0"/>
              </a:rPr>
              <a:t>000</a:t>
            </a:r>
          </a:p>
        </p:txBody>
      </p:sp>
      <p:cxnSp>
        <p:nvCxnSpPr>
          <p:cNvPr id="34" name="Conector recto 33">
            <a:extLst>
              <a:ext uri="{FF2B5EF4-FFF2-40B4-BE49-F238E27FC236}">
                <a16:creationId xmlns:a16="http://schemas.microsoft.com/office/drawing/2014/main" id="{32014637-D895-CD47-8475-A757B24AAE95}"/>
              </a:ext>
            </a:extLst>
          </p:cNvPr>
          <p:cNvCxnSpPr>
            <a:cxnSpLocks/>
          </p:cNvCxnSpPr>
          <p:nvPr/>
        </p:nvCxnSpPr>
        <p:spPr>
          <a:xfrm flipH="1">
            <a:off x="8804494" y="3643290"/>
            <a:ext cx="2403896" cy="0"/>
          </a:xfrm>
          <a:prstGeom prst="line">
            <a:avLst/>
          </a:prstGeom>
          <a:ln w="28575">
            <a:solidFill>
              <a:srgbClr val="2F808B"/>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1DA3E02D-D0AE-4247-8034-8EE7EA61CD12}"/>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161270671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ience Based Targets Network"/>
          <p:cNvSpPr>
            <a:spLocks noChangeAspect="1" noChangeArrowheads="1"/>
          </p:cNvSpPr>
          <p:nvPr/>
        </p:nvSpPr>
        <p:spPr bwMode="auto">
          <a:xfrm>
            <a:off x="78993" y="-71530"/>
            <a:ext cx="152370" cy="152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08" tIns="22856" rIns="45708" bIns="22856" numCol="1" anchor="t" anchorCtr="0" compatLnSpc="1">
            <a:prstTxWarp prst="textNoShape">
              <a:avLst/>
            </a:prstTxWarp>
          </a:bodyPr>
          <a:lstStyle/>
          <a:p>
            <a:pPr defTabSz="914343">
              <a:defRPr/>
            </a:pPr>
            <a:endParaRPr lang="es-CL" sz="900" dirty="0">
              <a:solidFill>
                <a:prstClr val="black"/>
              </a:solidFill>
              <a:latin typeface="Arial"/>
            </a:endParaRPr>
          </a:p>
        </p:txBody>
      </p:sp>
      <p:sp>
        <p:nvSpPr>
          <p:cNvPr id="3" name="AutoShape 5" descr="Science Based Targets Network"/>
          <p:cNvSpPr>
            <a:spLocks noChangeAspect="1" noChangeArrowheads="1"/>
          </p:cNvSpPr>
          <p:nvPr/>
        </p:nvSpPr>
        <p:spPr bwMode="auto">
          <a:xfrm>
            <a:off x="155178" y="4655"/>
            <a:ext cx="152370" cy="152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08" tIns="22856" rIns="45708" bIns="22856" numCol="1" anchor="t" anchorCtr="0" compatLnSpc="1">
            <a:prstTxWarp prst="textNoShape">
              <a:avLst/>
            </a:prstTxWarp>
          </a:bodyPr>
          <a:lstStyle/>
          <a:p>
            <a:pPr defTabSz="914343">
              <a:defRPr/>
            </a:pPr>
            <a:endParaRPr lang="es-CL" sz="900" dirty="0">
              <a:solidFill>
                <a:prstClr val="black"/>
              </a:solidFill>
              <a:latin typeface="Arial"/>
            </a:endParaRPr>
          </a:p>
        </p:txBody>
      </p:sp>
      <p:sp>
        <p:nvSpPr>
          <p:cNvPr id="23" name="Rectángulo 22">
            <a:extLst>
              <a:ext uri="{FF2B5EF4-FFF2-40B4-BE49-F238E27FC236}">
                <a16:creationId xmlns:a16="http://schemas.microsoft.com/office/drawing/2014/main" id="{35DC1165-0EBE-0342-AED9-0E766C1FAC53}"/>
              </a:ext>
            </a:extLst>
          </p:cNvPr>
          <p:cNvSpPr/>
          <p:nvPr/>
        </p:nvSpPr>
        <p:spPr>
          <a:xfrm>
            <a:off x="307548" y="488888"/>
            <a:ext cx="7704235" cy="996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ts val="2500"/>
              </a:lnSpc>
              <a:defRPr/>
            </a:pPr>
            <a:r>
              <a:rPr lang="en-US" sz="2400" dirty="0">
                <a:solidFill>
                  <a:srgbClr val="2D2A25"/>
                </a:solidFill>
                <a:latin typeface="Corbel" panose="020B0503020204020204" pitchFamily="34" charset="0"/>
                <a:cs typeface="Arial" panose="020B0604020202020204" pitchFamily="34" charset="0"/>
              </a:rPr>
              <a:t>KEY COMMITMENTS BY 2025</a:t>
            </a:r>
          </a:p>
        </p:txBody>
      </p:sp>
      <p:pic>
        <p:nvPicPr>
          <p:cNvPr id="5" name="Imagen 4">
            <a:extLst>
              <a:ext uri="{FF2B5EF4-FFF2-40B4-BE49-F238E27FC236}">
                <a16:creationId xmlns:a16="http://schemas.microsoft.com/office/drawing/2014/main" id="{B7A851C9-79C6-6744-9CA0-7B5CF8869EC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57475" y="1814870"/>
            <a:ext cx="690913" cy="906302"/>
          </a:xfrm>
          <a:prstGeom prst="rect">
            <a:avLst/>
          </a:prstGeom>
        </p:spPr>
      </p:pic>
      <p:pic>
        <p:nvPicPr>
          <p:cNvPr id="7" name="Imagen 6">
            <a:extLst>
              <a:ext uri="{FF2B5EF4-FFF2-40B4-BE49-F238E27FC236}">
                <a16:creationId xmlns:a16="http://schemas.microsoft.com/office/drawing/2014/main" id="{63001AFF-A977-B846-85AE-C0C5B0630AB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18678" y="1864207"/>
            <a:ext cx="1209953" cy="1209953"/>
          </a:xfrm>
          <a:prstGeom prst="rect">
            <a:avLst/>
          </a:prstGeom>
        </p:spPr>
      </p:pic>
      <p:pic>
        <p:nvPicPr>
          <p:cNvPr id="9" name="Imagen 8">
            <a:extLst>
              <a:ext uri="{FF2B5EF4-FFF2-40B4-BE49-F238E27FC236}">
                <a16:creationId xmlns:a16="http://schemas.microsoft.com/office/drawing/2014/main" id="{1453CCA4-D3CD-F84C-8DDA-2EC1DE52917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67853" y="1643763"/>
            <a:ext cx="1248516" cy="1248516"/>
          </a:xfrm>
          <a:prstGeom prst="rect">
            <a:avLst/>
          </a:prstGeom>
        </p:spPr>
      </p:pic>
      <p:sp>
        <p:nvSpPr>
          <p:cNvPr id="19" name="CuadroTexto 18">
            <a:extLst>
              <a:ext uri="{FF2B5EF4-FFF2-40B4-BE49-F238E27FC236}">
                <a16:creationId xmlns:a16="http://schemas.microsoft.com/office/drawing/2014/main" id="{5AB245F0-4BBC-F547-8DBF-5AB3D81AE942}"/>
              </a:ext>
            </a:extLst>
          </p:cNvPr>
          <p:cNvSpPr txBox="1"/>
          <p:nvPr/>
        </p:nvSpPr>
        <p:spPr>
          <a:xfrm>
            <a:off x="252060" y="146744"/>
            <a:ext cx="2106987" cy="200055"/>
          </a:xfrm>
          <a:prstGeom prst="rect">
            <a:avLst/>
          </a:prstGeom>
          <a:noFill/>
        </p:spPr>
        <p:txBody>
          <a:bodyPr wrap="none" rtlCol="0">
            <a:spAutoFit/>
          </a:bodyPr>
          <a:lstStyle/>
          <a:p>
            <a:r>
              <a:rPr lang="en-US" sz="700" b="1" spc="80" dirty="0">
                <a:solidFill>
                  <a:srgbClr val="00737E"/>
                </a:solidFill>
                <a:latin typeface="Corbel" panose="020B0503020204020204" pitchFamily="34" charset="0"/>
                <a:cs typeface="Arial" panose="020B0604020202020204" pitchFamily="34" charset="0"/>
              </a:rPr>
              <a:t>SUSTAINABILITY · COMMITMENTS 2025</a:t>
            </a:r>
          </a:p>
        </p:txBody>
      </p:sp>
      <p:sp>
        <p:nvSpPr>
          <p:cNvPr id="10" name="Rectángulo 9">
            <a:extLst>
              <a:ext uri="{FF2B5EF4-FFF2-40B4-BE49-F238E27FC236}">
                <a16:creationId xmlns:a16="http://schemas.microsoft.com/office/drawing/2014/main" id="{3913EC4F-054E-A641-9F52-986B76EBC46D}"/>
              </a:ext>
            </a:extLst>
          </p:cNvPr>
          <p:cNvSpPr/>
          <p:nvPr/>
        </p:nvSpPr>
        <p:spPr>
          <a:xfrm>
            <a:off x="278758" y="3036474"/>
            <a:ext cx="3499592" cy="284693"/>
          </a:xfrm>
          <a:prstGeom prst="rect">
            <a:avLst/>
          </a:prstGeom>
        </p:spPr>
        <p:txBody>
          <a:bodyPr wrap="square">
            <a:spAutoFit/>
          </a:bodyPr>
          <a:lstStyle/>
          <a:p>
            <a:pPr algn="ctr">
              <a:lnSpc>
                <a:spcPts val="1520"/>
              </a:lnSpc>
            </a:pPr>
            <a:r>
              <a:rPr lang="en-US" sz="1400" b="1" dirty="0">
                <a:solidFill>
                  <a:srgbClr val="00B0F0"/>
                </a:solidFill>
                <a:latin typeface="Corbel" panose="020B0503020204020204" pitchFamily="34" charset="0"/>
                <a:cs typeface="Times New Roman" panose="02020603050405020304" pitchFamily="18" charset="0"/>
              </a:rPr>
              <a:t>ZERO WATER WASTE</a:t>
            </a:r>
          </a:p>
        </p:txBody>
      </p:sp>
      <p:sp>
        <p:nvSpPr>
          <p:cNvPr id="27" name="Rectángulo 26">
            <a:extLst>
              <a:ext uri="{FF2B5EF4-FFF2-40B4-BE49-F238E27FC236}">
                <a16:creationId xmlns:a16="http://schemas.microsoft.com/office/drawing/2014/main" id="{56223AE3-1E6B-D743-9F84-A3C6E5E9D849}"/>
              </a:ext>
            </a:extLst>
          </p:cNvPr>
          <p:cNvSpPr/>
          <p:nvPr/>
        </p:nvSpPr>
        <p:spPr>
          <a:xfrm>
            <a:off x="8332088" y="3779966"/>
            <a:ext cx="3253500" cy="1170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nSpc>
                <a:spcPts val="1440"/>
              </a:lnSpc>
              <a:buClr>
                <a:srgbClr val="3E7E44"/>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35% reduction in our total CO2 emissions compared to 2017. </a:t>
            </a:r>
          </a:p>
          <a:p>
            <a:pPr marL="171450" indent="-171450">
              <a:lnSpc>
                <a:spcPts val="1440"/>
              </a:lnSpc>
              <a:buClr>
                <a:srgbClr val="3E7E44"/>
              </a:buClr>
              <a:buSzPct val="105000"/>
              <a:buFont typeface="Arial" panose="020B0604020202020204" pitchFamily="34" charset="0"/>
              <a:buChar char="•"/>
            </a:pPr>
            <a:endParaRPr lang="es-ES" sz="1200" dirty="0">
              <a:solidFill>
                <a:srgbClr val="2D2A26"/>
              </a:solidFill>
              <a:latin typeface="Georgia" panose="02040502050405020303" pitchFamily="18" charset="0"/>
              <a:cs typeface="Times New Roman" panose="02020603050405020304" pitchFamily="18" charset="0"/>
            </a:endParaRPr>
          </a:p>
          <a:p>
            <a:pPr marL="171450" indent="-171450">
              <a:lnSpc>
                <a:spcPts val="1440"/>
              </a:lnSpc>
              <a:buClr>
                <a:srgbClr val="3E7E44"/>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55% reduction in emissions by 2030.</a:t>
            </a:r>
          </a:p>
          <a:p>
            <a:pPr marL="171450" indent="-171450">
              <a:lnSpc>
                <a:spcPts val="1440"/>
              </a:lnSpc>
              <a:buClr>
                <a:srgbClr val="3E7E44"/>
              </a:buClr>
              <a:buSzPct val="105000"/>
              <a:buFont typeface="Arial" panose="020B0604020202020204" pitchFamily="34" charset="0"/>
              <a:buChar char="•"/>
            </a:pPr>
            <a:endParaRPr lang="es-ES" sz="1200" dirty="0">
              <a:solidFill>
                <a:srgbClr val="2D2A26"/>
              </a:solidFill>
              <a:latin typeface="Georgia" panose="02040502050405020303" pitchFamily="18" charset="0"/>
              <a:cs typeface="Times New Roman" panose="02020603050405020304" pitchFamily="18" charset="0"/>
            </a:endParaRPr>
          </a:p>
          <a:p>
            <a:pPr marL="171450" indent="-171450">
              <a:lnSpc>
                <a:spcPts val="1440"/>
              </a:lnSpc>
              <a:buClr>
                <a:srgbClr val="3E7E44"/>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Zero emissions by 2050.</a:t>
            </a:r>
          </a:p>
        </p:txBody>
      </p:sp>
      <p:sp>
        <p:nvSpPr>
          <p:cNvPr id="28" name="Rectángulo 27">
            <a:extLst>
              <a:ext uri="{FF2B5EF4-FFF2-40B4-BE49-F238E27FC236}">
                <a16:creationId xmlns:a16="http://schemas.microsoft.com/office/drawing/2014/main" id="{FADC7E91-5B68-2749-83F8-DEF30050FD30}"/>
              </a:ext>
            </a:extLst>
          </p:cNvPr>
          <p:cNvSpPr/>
          <p:nvPr/>
        </p:nvSpPr>
        <p:spPr>
          <a:xfrm>
            <a:off x="4375462" y="3779966"/>
            <a:ext cx="3433298" cy="2163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nSpc>
                <a:spcPts val="1440"/>
              </a:lnSpc>
              <a:buClr>
                <a:srgbClr val="56C02A"/>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Regenerative flora, fauna, and soil practices in 100% of our estates. </a:t>
            </a:r>
          </a:p>
          <a:p>
            <a:pPr marL="171450" indent="-171450">
              <a:lnSpc>
                <a:spcPts val="1440"/>
              </a:lnSpc>
              <a:buClr>
                <a:srgbClr val="56C02A"/>
              </a:buClr>
              <a:buSzPct val="105000"/>
              <a:buFont typeface="Arial" panose="020B0604020202020204" pitchFamily="34" charset="0"/>
              <a:buChar char="•"/>
            </a:pPr>
            <a:endParaRPr lang="es-ES" sz="1200" dirty="0">
              <a:solidFill>
                <a:srgbClr val="2D2A26"/>
              </a:solidFill>
              <a:latin typeface="Georgia" panose="02040502050405020303" pitchFamily="18" charset="0"/>
              <a:cs typeface="Times New Roman" panose="02020603050405020304" pitchFamily="18" charset="0"/>
            </a:endParaRPr>
          </a:p>
          <a:p>
            <a:pPr marL="171450" indent="-171450">
              <a:lnSpc>
                <a:spcPts val="1440"/>
              </a:lnSpc>
              <a:buClr>
                <a:srgbClr val="56C02A"/>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80,000 native trees produced in its plant nurseries. </a:t>
            </a:r>
          </a:p>
          <a:p>
            <a:pPr marL="171450" indent="-171450">
              <a:lnSpc>
                <a:spcPts val="1440"/>
              </a:lnSpc>
              <a:buClr>
                <a:srgbClr val="56C02A"/>
              </a:buClr>
              <a:buSzPct val="105000"/>
              <a:buFont typeface="Arial" panose="020B0604020202020204" pitchFamily="34" charset="0"/>
              <a:buChar char="•"/>
            </a:pPr>
            <a:endParaRPr lang="es-ES" sz="1200" dirty="0">
              <a:solidFill>
                <a:srgbClr val="2D2A26"/>
              </a:solidFill>
              <a:latin typeface="Georgia" panose="02040502050405020303" pitchFamily="18" charset="0"/>
              <a:cs typeface="Times New Roman" panose="02020603050405020304" pitchFamily="18" charset="0"/>
            </a:endParaRPr>
          </a:p>
          <a:p>
            <a:pPr marL="171450" indent="-171450">
              <a:lnSpc>
                <a:spcPts val="1440"/>
              </a:lnSpc>
              <a:buClr>
                <a:srgbClr val="56C02A"/>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30,000 native trees planted. </a:t>
            </a:r>
          </a:p>
          <a:p>
            <a:pPr marL="171450" indent="-171450">
              <a:lnSpc>
                <a:spcPts val="1440"/>
              </a:lnSpc>
              <a:buClr>
                <a:srgbClr val="56C02A"/>
              </a:buClr>
              <a:buSzPct val="105000"/>
              <a:buFont typeface="Arial" panose="020B0604020202020204" pitchFamily="34" charset="0"/>
              <a:buChar char="•"/>
            </a:pPr>
            <a:endParaRPr lang="es-ES" sz="1200" dirty="0">
              <a:solidFill>
                <a:srgbClr val="2D2A26"/>
              </a:solidFill>
              <a:latin typeface="Georgia" panose="02040502050405020303" pitchFamily="18" charset="0"/>
              <a:cs typeface="Times New Roman" panose="02020603050405020304" pitchFamily="18" charset="0"/>
            </a:endParaRPr>
          </a:p>
          <a:p>
            <a:pPr marL="171450" indent="-171450">
              <a:lnSpc>
                <a:spcPts val="1440"/>
              </a:lnSpc>
              <a:buClr>
                <a:srgbClr val="56C02A"/>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100% of our forests with DNA biodiversity monitoring (eBioAtlas).</a:t>
            </a:r>
          </a:p>
          <a:p>
            <a:pPr>
              <a:lnSpc>
                <a:spcPts val="1440"/>
              </a:lnSpc>
              <a:buClr>
                <a:srgbClr val="56C02A"/>
              </a:buClr>
              <a:buSzPct val="105000"/>
            </a:pPr>
            <a:endParaRPr lang="es-CL" sz="1200" dirty="0">
              <a:solidFill>
                <a:srgbClr val="2D2A26"/>
              </a:solidFill>
              <a:latin typeface="Georgia" panose="02040502050405020303" pitchFamily="18" charset="0"/>
              <a:cs typeface="Times New Roman" panose="02020603050405020304" pitchFamily="18" charset="0"/>
            </a:endParaRPr>
          </a:p>
        </p:txBody>
      </p:sp>
      <p:sp>
        <p:nvSpPr>
          <p:cNvPr id="29" name="Rectángulo 28">
            <a:extLst>
              <a:ext uri="{FF2B5EF4-FFF2-40B4-BE49-F238E27FC236}">
                <a16:creationId xmlns:a16="http://schemas.microsoft.com/office/drawing/2014/main" id="{BA6C89CE-E277-C042-8965-BEFAB3311903}"/>
              </a:ext>
            </a:extLst>
          </p:cNvPr>
          <p:cNvSpPr/>
          <p:nvPr/>
        </p:nvSpPr>
        <p:spPr>
          <a:xfrm>
            <a:off x="345052" y="3779966"/>
            <a:ext cx="3433298" cy="169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nSpc>
                <a:spcPts val="1440"/>
              </a:lnSpc>
              <a:buClr>
                <a:srgbClr val="26BDE4"/>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At least 10% reduction in water use per bottle compared to 2020.</a:t>
            </a:r>
          </a:p>
          <a:p>
            <a:pPr marL="171450" indent="-171450">
              <a:lnSpc>
                <a:spcPts val="1440"/>
              </a:lnSpc>
              <a:buClr>
                <a:srgbClr val="26BDE4"/>
              </a:buClr>
              <a:buSzPct val="105000"/>
              <a:buFont typeface="Arial" panose="020B0604020202020204" pitchFamily="34" charset="0"/>
              <a:buChar char="•"/>
            </a:pPr>
            <a:endParaRPr lang="es-ES" sz="1200" dirty="0">
              <a:solidFill>
                <a:srgbClr val="2D2A26"/>
              </a:solidFill>
              <a:latin typeface="Georgia" panose="02040502050405020303" pitchFamily="18" charset="0"/>
              <a:cs typeface="Times New Roman" panose="02020603050405020304" pitchFamily="18" charset="0"/>
            </a:endParaRPr>
          </a:p>
          <a:p>
            <a:pPr marL="171450" indent="-171450">
              <a:lnSpc>
                <a:spcPts val="1440"/>
              </a:lnSpc>
              <a:buClr>
                <a:srgbClr val="26BDE4"/>
              </a:buClr>
              <a:buSzPct val="105000"/>
              <a:buFont typeface="Arial" panose="020B0604020202020204" pitchFamily="34" charset="0"/>
              <a:buChar char="•"/>
            </a:pPr>
            <a:r>
              <a:rPr lang="en-US" sz="1200" dirty="0">
                <a:solidFill>
                  <a:srgbClr val="2D2A26"/>
                </a:solidFill>
                <a:latin typeface="Georgia" panose="02040502050405020303" pitchFamily="18" charset="0"/>
              </a:rPr>
              <a:t>Community support: providing education on efficient water use.</a:t>
            </a:r>
          </a:p>
          <a:p>
            <a:pPr marL="171450" indent="-171450">
              <a:lnSpc>
                <a:spcPts val="1440"/>
              </a:lnSpc>
              <a:buClr>
                <a:srgbClr val="26BDE4"/>
              </a:buClr>
              <a:buSzPct val="105000"/>
              <a:buFont typeface="Arial" panose="020B0604020202020204" pitchFamily="34" charset="0"/>
              <a:buChar char="•"/>
            </a:pPr>
            <a:endParaRPr lang="es-CL" sz="1200" dirty="0">
              <a:solidFill>
                <a:srgbClr val="2D2A26"/>
              </a:solidFill>
              <a:latin typeface="Georgia" panose="02040502050405020303" pitchFamily="18" charset="0"/>
              <a:cs typeface="Times New Roman" panose="02020603050405020304" pitchFamily="18" charset="0"/>
            </a:endParaRPr>
          </a:p>
          <a:p>
            <a:pPr marL="171450" indent="-171450">
              <a:lnSpc>
                <a:spcPts val="1440"/>
              </a:lnSpc>
              <a:buClr>
                <a:srgbClr val="26BDE4"/>
              </a:buClr>
              <a:buSzPct val="105000"/>
              <a:buFont typeface="Arial" panose="020B0604020202020204" pitchFamily="34" charset="0"/>
              <a:buChar char="•"/>
            </a:pPr>
            <a:r>
              <a:rPr lang="en-US" sz="1200" dirty="0">
                <a:solidFill>
                  <a:srgbClr val="2D2A26"/>
                </a:solidFill>
                <a:latin typeface="Georgia" panose="02040502050405020303" pitchFamily="18" charset="0"/>
                <a:cs typeface="Times New Roman" panose="02020603050405020304" pitchFamily="18" charset="0"/>
              </a:rPr>
              <a:t>Implementing water efficiency initiatives in at least 50% of our processes. </a:t>
            </a:r>
          </a:p>
        </p:txBody>
      </p:sp>
      <p:cxnSp>
        <p:nvCxnSpPr>
          <p:cNvPr id="34" name="Conector recto 33">
            <a:extLst>
              <a:ext uri="{FF2B5EF4-FFF2-40B4-BE49-F238E27FC236}">
                <a16:creationId xmlns:a16="http://schemas.microsoft.com/office/drawing/2014/main" id="{E6221931-E2EB-5E4F-A113-8B00E02CEB57}"/>
              </a:ext>
            </a:extLst>
          </p:cNvPr>
          <p:cNvCxnSpPr>
            <a:cxnSpLocks/>
          </p:cNvCxnSpPr>
          <p:nvPr/>
        </p:nvCxnSpPr>
        <p:spPr>
          <a:xfrm>
            <a:off x="4076906" y="2811124"/>
            <a:ext cx="0" cy="3132173"/>
          </a:xfrm>
          <a:prstGeom prst="line">
            <a:avLst/>
          </a:prstGeom>
          <a:ln w="6350">
            <a:solidFill>
              <a:srgbClr val="524F4B"/>
            </a:solidFill>
          </a:ln>
        </p:spPr>
        <p:style>
          <a:lnRef idx="1">
            <a:schemeClr val="accent1"/>
          </a:lnRef>
          <a:fillRef idx="0">
            <a:schemeClr val="accent1"/>
          </a:fillRef>
          <a:effectRef idx="0">
            <a:schemeClr val="accent1"/>
          </a:effectRef>
          <a:fontRef idx="minor">
            <a:schemeClr val="tx1"/>
          </a:fontRef>
        </p:style>
      </p:cxnSp>
      <p:sp>
        <p:nvSpPr>
          <p:cNvPr id="36" name="Rectángulo 35">
            <a:extLst>
              <a:ext uri="{FF2B5EF4-FFF2-40B4-BE49-F238E27FC236}">
                <a16:creationId xmlns:a16="http://schemas.microsoft.com/office/drawing/2014/main" id="{8B5F67AE-F157-994D-986B-08034375B5A7}"/>
              </a:ext>
            </a:extLst>
          </p:cNvPr>
          <p:cNvSpPr/>
          <p:nvPr/>
        </p:nvSpPr>
        <p:spPr>
          <a:xfrm>
            <a:off x="4321948" y="3036474"/>
            <a:ext cx="3499592" cy="477054"/>
          </a:xfrm>
          <a:prstGeom prst="rect">
            <a:avLst/>
          </a:prstGeom>
        </p:spPr>
        <p:txBody>
          <a:bodyPr wrap="square">
            <a:spAutoFit/>
          </a:bodyPr>
          <a:lstStyle/>
          <a:p>
            <a:pPr algn="ctr">
              <a:lnSpc>
                <a:spcPts val="1520"/>
              </a:lnSpc>
            </a:pPr>
            <a:r>
              <a:rPr lang="en-US" sz="1400" b="1" dirty="0">
                <a:solidFill>
                  <a:srgbClr val="56C02A"/>
                </a:solidFill>
                <a:latin typeface="Corbel" panose="020B0503020204020204" pitchFamily="34" charset="0"/>
                <a:cs typeface="Times New Roman" panose="02020603050405020304" pitchFamily="18" charset="0"/>
              </a:rPr>
              <a:t>NATURE-BASED</a:t>
            </a:r>
          </a:p>
          <a:p>
            <a:pPr algn="ctr">
              <a:lnSpc>
                <a:spcPts val="1520"/>
              </a:lnSpc>
            </a:pPr>
            <a:r>
              <a:rPr lang="en-US" sz="1400" b="1" dirty="0">
                <a:solidFill>
                  <a:srgbClr val="56C02A"/>
                </a:solidFill>
                <a:latin typeface="Corbel" panose="020B0503020204020204" pitchFamily="34" charset="0"/>
                <a:cs typeface="Times New Roman" panose="02020603050405020304" pitchFamily="18" charset="0"/>
              </a:rPr>
              <a:t>SOLUTIONS </a:t>
            </a:r>
          </a:p>
        </p:txBody>
      </p:sp>
      <p:sp>
        <p:nvSpPr>
          <p:cNvPr id="37" name="Rectángulo 36">
            <a:extLst>
              <a:ext uri="{FF2B5EF4-FFF2-40B4-BE49-F238E27FC236}">
                <a16:creationId xmlns:a16="http://schemas.microsoft.com/office/drawing/2014/main" id="{B3C302B1-C530-A74A-891F-9EA5DC98095B}"/>
              </a:ext>
            </a:extLst>
          </p:cNvPr>
          <p:cNvSpPr/>
          <p:nvPr/>
        </p:nvSpPr>
        <p:spPr>
          <a:xfrm>
            <a:off x="8585669" y="3036474"/>
            <a:ext cx="2651729" cy="477054"/>
          </a:xfrm>
          <a:prstGeom prst="rect">
            <a:avLst/>
          </a:prstGeom>
        </p:spPr>
        <p:txBody>
          <a:bodyPr wrap="square">
            <a:spAutoFit/>
          </a:bodyPr>
          <a:lstStyle/>
          <a:p>
            <a:pPr algn="ctr">
              <a:lnSpc>
                <a:spcPts val="1520"/>
              </a:lnSpc>
            </a:pPr>
            <a:r>
              <a:rPr lang="en-US" sz="1400" b="1" dirty="0">
                <a:solidFill>
                  <a:srgbClr val="3E7E44"/>
                </a:solidFill>
                <a:latin typeface="Corbel" panose="020B0503020204020204" pitchFamily="34" charset="0"/>
                <a:cs typeface="Times New Roman" panose="02020603050405020304" pitchFamily="18" charset="0"/>
              </a:rPr>
              <a:t>CLIMATE AMBITION </a:t>
            </a:r>
          </a:p>
          <a:p>
            <a:pPr algn="ctr">
              <a:lnSpc>
                <a:spcPts val="1520"/>
              </a:lnSpc>
            </a:pPr>
            <a:r>
              <a:rPr lang="en-US" sz="1400" b="1" dirty="0">
                <a:solidFill>
                  <a:srgbClr val="3E7E44"/>
                </a:solidFill>
                <a:latin typeface="Corbel" panose="020B0503020204020204" pitchFamily="34" charset="0"/>
                <a:cs typeface="Times New Roman" panose="02020603050405020304" pitchFamily="18" charset="0"/>
              </a:rPr>
              <a:t>BY 2050</a:t>
            </a:r>
          </a:p>
        </p:txBody>
      </p:sp>
      <p:cxnSp>
        <p:nvCxnSpPr>
          <p:cNvPr id="39" name="Conector recto 38">
            <a:extLst>
              <a:ext uri="{FF2B5EF4-FFF2-40B4-BE49-F238E27FC236}">
                <a16:creationId xmlns:a16="http://schemas.microsoft.com/office/drawing/2014/main" id="{AC882588-5639-E94D-86CD-877DCD6E9D46}"/>
              </a:ext>
            </a:extLst>
          </p:cNvPr>
          <p:cNvCxnSpPr>
            <a:cxnSpLocks/>
          </p:cNvCxnSpPr>
          <p:nvPr/>
        </p:nvCxnSpPr>
        <p:spPr>
          <a:xfrm>
            <a:off x="8053995" y="2811124"/>
            <a:ext cx="0" cy="3132173"/>
          </a:xfrm>
          <a:prstGeom prst="line">
            <a:avLst/>
          </a:prstGeom>
          <a:ln w="6350">
            <a:solidFill>
              <a:srgbClr val="524F4B"/>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11572763-EA86-5C46-A901-6A0F8E64E373}"/>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3852141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046B57A-78F2-CA41-A080-70E787F580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7" y="224"/>
            <a:ext cx="12191207" cy="6857554"/>
          </a:xfrm>
          <a:prstGeom prst="rect">
            <a:avLst/>
          </a:prstGeom>
        </p:spPr>
      </p:pic>
      <p:sp>
        <p:nvSpPr>
          <p:cNvPr id="15" name="Elipse 14">
            <a:extLst>
              <a:ext uri="{FF2B5EF4-FFF2-40B4-BE49-F238E27FC236}">
                <a16:creationId xmlns:a16="http://schemas.microsoft.com/office/drawing/2014/main" id="{7F2C5CF7-8C44-F34B-9EB7-28460906A78E}"/>
              </a:ext>
            </a:extLst>
          </p:cNvPr>
          <p:cNvSpPr/>
          <p:nvPr/>
        </p:nvSpPr>
        <p:spPr>
          <a:xfrm>
            <a:off x="7222738" y="-1533849"/>
            <a:ext cx="6281420" cy="62814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rPr>
              <a:t> </a:t>
            </a:r>
          </a:p>
        </p:txBody>
      </p:sp>
      <p:sp>
        <p:nvSpPr>
          <p:cNvPr id="24" name="Título 5">
            <a:extLst>
              <a:ext uri="{FF2B5EF4-FFF2-40B4-BE49-F238E27FC236}">
                <a16:creationId xmlns:a16="http://schemas.microsoft.com/office/drawing/2014/main" id="{066C74BA-A2FB-3E4F-A43A-D58BAA1434A5}"/>
              </a:ext>
            </a:extLst>
          </p:cNvPr>
          <p:cNvSpPr txBox="1">
            <a:spLocks/>
          </p:cNvSpPr>
          <p:nvPr/>
        </p:nvSpPr>
        <p:spPr>
          <a:xfrm>
            <a:off x="198272" y="585013"/>
            <a:ext cx="9309593" cy="1123279"/>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b="0" i="0" kern="1200">
                <a:solidFill>
                  <a:schemeClr val="tx1"/>
                </a:solidFill>
                <a:latin typeface="Times New Roman Regular" panose="02020603050405020304" pitchFamily="18" charset="0"/>
                <a:ea typeface="+mj-ea"/>
                <a:cs typeface="+mj-cs"/>
              </a:defRPr>
            </a:lvl1pPr>
          </a:lstStyle>
          <a:p>
            <a:pPr>
              <a:lnSpc>
                <a:spcPct val="100000"/>
              </a:lnSpc>
              <a:spcBef>
                <a:spcPts val="0"/>
              </a:spcBef>
            </a:pPr>
            <a:r>
              <a:rPr lang="en-US" sz="2400" spc="300" dirty="0">
                <a:solidFill>
                  <a:schemeClr val="bg1"/>
                </a:solidFill>
                <a:latin typeface="Corbel" panose="020B0503020204020204" pitchFamily="34" charset="0"/>
                <a:cs typeface="Times New Roman" panose="02020603050405020304" pitchFamily="18" charset="0"/>
              </a:rPr>
              <a:t>SALES STRATEGY </a:t>
            </a:r>
            <a:br>
              <a:rPr lang="en-US" sz="2400" spc="300" dirty="0">
                <a:solidFill>
                  <a:schemeClr val="bg1"/>
                </a:solidFill>
                <a:latin typeface="Corbel" panose="020B0503020204020204" pitchFamily="34" charset="0"/>
                <a:cs typeface="Times New Roman" panose="02020603050405020304" pitchFamily="18" charset="0"/>
              </a:rPr>
            </a:br>
            <a:r>
              <a:rPr lang="en-US" sz="2400" spc="300" dirty="0">
                <a:solidFill>
                  <a:schemeClr val="bg1"/>
                </a:solidFill>
                <a:latin typeface="Corbel" panose="020B0503020204020204" pitchFamily="34" charset="0"/>
                <a:cs typeface="Times New Roman" panose="02020603050405020304" pitchFamily="18" charset="0"/>
              </a:rPr>
              <a:t>FOCUSED ON </a:t>
            </a:r>
            <a:r>
              <a:rPr lang="en-US" sz="2400" i="1" spc="300" dirty="0">
                <a:solidFill>
                  <a:srgbClr val="FF5B35"/>
                </a:solidFill>
                <a:latin typeface="Corbel" panose="020B0503020204020204" pitchFamily="34" charset="0"/>
                <a:cs typeface="Times New Roman" panose="02020603050405020304" pitchFamily="18" charset="0"/>
              </a:rPr>
              <a:t>PREMIUM WINES</a:t>
            </a:r>
          </a:p>
        </p:txBody>
      </p:sp>
      <p:sp>
        <p:nvSpPr>
          <p:cNvPr id="9" name="1 Marcador de contenido">
            <a:extLst>
              <a:ext uri="{FF2B5EF4-FFF2-40B4-BE49-F238E27FC236}">
                <a16:creationId xmlns:a16="http://schemas.microsoft.com/office/drawing/2014/main" id="{07FB42AD-9DAD-9245-BB12-1DE5817DCBBD}"/>
              </a:ext>
            </a:extLst>
          </p:cNvPr>
          <p:cNvSpPr txBox="1">
            <a:spLocks/>
          </p:cNvSpPr>
          <p:nvPr/>
        </p:nvSpPr>
        <p:spPr>
          <a:xfrm>
            <a:off x="1168834" y="3084046"/>
            <a:ext cx="5431752" cy="625571"/>
          </a:xfrm>
          <a:prstGeom prst="rect">
            <a:avLst/>
          </a:prstGeom>
        </p:spPr>
        <p:txBody>
          <a:bodyPr vert="horz" lIns="35661" tIns="17830" rIns="35661" bIns="17830" rtlCol="0" anchor="t">
            <a:noAutofit/>
          </a:bodyPr>
          <a:lstStyle>
            <a:lvl1pPr marL="178299" indent="-178299" algn="l" defTabSz="713197" rtl="0" eaLnBrk="1" latinLnBrk="0" hangingPunct="1">
              <a:lnSpc>
                <a:spcPct val="90000"/>
              </a:lnSpc>
              <a:spcBef>
                <a:spcPts val="780"/>
              </a:spcBef>
              <a:buFont typeface="Arial" panose="020B0604020202020204" pitchFamily="34" charset="0"/>
              <a:buChar char="•"/>
              <a:defRPr sz="2200" kern="1200" baseline="0">
                <a:solidFill>
                  <a:schemeClr val="tx1"/>
                </a:solidFill>
                <a:latin typeface="Times New Roman" panose="02020603050405020304" pitchFamily="18" charset="0"/>
                <a:ea typeface="+mn-ea"/>
                <a:cs typeface="+mn-cs"/>
              </a:defRPr>
            </a:lvl1pPr>
            <a:lvl2pPr marL="534897" indent="-178299" algn="l" defTabSz="713197" rtl="0" eaLnBrk="1" latinLnBrk="0" hangingPunct="1">
              <a:lnSpc>
                <a:spcPct val="90000"/>
              </a:lnSpc>
              <a:spcBef>
                <a:spcPts val="390"/>
              </a:spcBef>
              <a:buFont typeface="Arial" panose="020B0604020202020204" pitchFamily="34" charset="0"/>
              <a:buChar char="•"/>
              <a:defRPr sz="1900" kern="1200">
                <a:solidFill>
                  <a:schemeClr val="tx1"/>
                </a:solidFill>
                <a:latin typeface="+mn-lt"/>
                <a:ea typeface="+mn-ea"/>
                <a:cs typeface="+mn-cs"/>
              </a:defRPr>
            </a:lvl2pPr>
            <a:lvl3pPr marL="891496" indent="-178299" algn="l" defTabSz="713197" rtl="0" eaLnBrk="1" latinLnBrk="0" hangingPunct="1">
              <a:lnSpc>
                <a:spcPct val="90000"/>
              </a:lnSpc>
              <a:spcBef>
                <a:spcPts val="390"/>
              </a:spcBef>
              <a:buFont typeface="Arial" panose="020B0604020202020204" pitchFamily="34" charset="0"/>
              <a:buChar char="•"/>
              <a:defRPr sz="1600" kern="1200">
                <a:solidFill>
                  <a:schemeClr val="tx1"/>
                </a:solidFill>
                <a:latin typeface="+mn-lt"/>
                <a:ea typeface="+mn-ea"/>
                <a:cs typeface="+mn-cs"/>
              </a:defRPr>
            </a:lvl3pPr>
            <a:lvl4pPr marL="1248094"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4pPr>
            <a:lvl5pPr marL="1604692"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5pPr>
            <a:lvl6pPr marL="1961290"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7888"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486"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084"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a:lstStyle>
          <a:p>
            <a:pPr>
              <a:lnSpc>
                <a:spcPts val="1700"/>
              </a:lnSpc>
              <a:buClr>
                <a:srgbClr val="FF7049"/>
              </a:buClr>
            </a:pPr>
            <a:r>
              <a:rPr lang="en-US" sz="1600" dirty="0">
                <a:solidFill>
                  <a:schemeClr val="bg1"/>
                </a:solidFill>
                <a:latin typeface="Georgia" panose="02040502050405020303" pitchFamily="18" charset="0"/>
                <a:cs typeface="Arial" panose="020B0604020202020204" pitchFamily="34" charset="0"/>
              </a:rPr>
              <a:t>To be a leading global company, centered on the consumer, with a focus on the development of premium wine brands.</a:t>
            </a:r>
          </a:p>
        </p:txBody>
      </p:sp>
      <p:sp>
        <p:nvSpPr>
          <p:cNvPr id="2" name="Rectángulo 1">
            <a:extLst>
              <a:ext uri="{FF2B5EF4-FFF2-40B4-BE49-F238E27FC236}">
                <a16:creationId xmlns:a16="http://schemas.microsoft.com/office/drawing/2014/main" id="{1E90EB1C-EEA5-8840-9166-84D1AF046C5F}"/>
              </a:ext>
            </a:extLst>
          </p:cNvPr>
          <p:cNvSpPr/>
          <p:nvPr/>
        </p:nvSpPr>
        <p:spPr>
          <a:xfrm>
            <a:off x="1004938" y="2628444"/>
            <a:ext cx="1152880" cy="478849"/>
          </a:xfrm>
          <a:prstGeom prst="rect">
            <a:avLst/>
          </a:prstGeom>
        </p:spPr>
        <p:txBody>
          <a:bodyPr wrap="none">
            <a:spAutoFit/>
          </a:bodyPr>
          <a:lstStyle/>
          <a:p>
            <a:pPr>
              <a:lnSpc>
                <a:spcPct val="150000"/>
              </a:lnSpc>
            </a:pPr>
            <a:r>
              <a:rPr lang="en-US" sz="1867" spc="300" dirty="0">
                <a:solidFill>
                  <a:srgbClr val="FF5B35"/>
                </a:solidFill>
                <a:latin typeface="Corbel" panose="020B0503020204020204" pitchFamily="34" charset="0"/>
                <a:cs typeface="Arial" panose="020B0604020202020204" pitchFamily="34" charset="0"/>
              </a:rPr>
              <a:t>VISION</a:t>
            </a:r>
          </a:p>
        </p:txBody>
      </p:sp>
      <p:pic>
        <p:nvPicPr>
          <p:cNvPr id="10" name="Imagen 9">
            <a:extLst>
              <a:ext uri="{FF2B5EF4-FFF2-40B4-BE49-F238E27FC236}">
                <a16:creationId xmlns:a16="http://schemas.microsoft.com/office/drawing/2014/main" id="{34132354-AA4B-DF42-A826-8819C23170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7782" y="6461125"/>
            <a:ext cx="1594739" cy="246063"/>
          </a:xfrm>
          <a:prstGeom prst="rect">
            <a:avLst/>
          </a:prstGeom>
        </p:spPr>
      </p:pic>
      <p:sp>
        <p:nvSpPr>
          <p:cNvPr id="11" name="CuadroTexto 10">
            <a:extLst>
              <a:ext uri="{FF2B5EF4-FFF2-40B4-BE49-F238E27FC236}">
                <a16:creationId xmlns:a16="http://schemas.microsoft.com/office/drawing/2014/main" id="{3D191E0D-7963-3843-B389-C873A1F3979D}"/>
              </a:ext>
            </a:extLst>
          </p:cNvPr>
          <p:cNvSpPr txBox="1"/>
          <p:nvPr/>
        </p:nvSpPr>
        <p:spPr>
          <a:xfrm>
            <a:off x="252060" y="146744"/>
            <a:ext cx="1443024" cy="200055"/>
          </a:xfrm>
          <a:prstGeom prst="rect">
            <a:avLst/>
          </a:prstGeom>
          <a:noFill/>
        </p:spPr>
        <p:txBody>
          <a:bodyPr wrap="none" rtlCol="0">
            <a:spAutoFit/>
          </a:bodyPr>
          <a:lstStyle/>
          <a:p>
            <a:r>
              <a:rPr lang="en-US" sz="700" b="1" spc="300" dirty="0">
                <a:solidFill>
                  <a:srgbClr val="F4F4F4"/>
                </a:solidFill>
                <a:latin typeface="Corbel" panose="020B0503020204020204" pitchFamily="34" charset="0"/>
                <a:cs typeface="Arial" panose="020B0604020202020204" pitchFamily="34" charset="0"/>
              </a:rPr>
              <a:t>SALES STRATEGY</a:t>
            </a:r>
          </a:p>
        </p:txBody>
      </p:sp>
      <p:sp>
        <p:nvSpPr>
          <p:cNvPr id="13" name="1 Marcador de contenido">
            <a:extLst>
              <a:ext uri="{FF2B5EF4-FFF2-40B4-BE49-F238E27FC236}">
                <a16:creationId xmlns:a16="http://schemas.microsoft.com/office/drawing/2014/main" id="{70D2C827-D1A2-4E45-8F1C-C3D9CBDBA5CF}"/>
              </a:ext>
            </a:extLst>
          </p:cNvPr>
          <p:cNvSpPr txBox="1">
            <a:spLocks/>
          </p:cNvSpPr>
          <p:nvPr/>
        </p:nvSpPr>
        <p:spPr>
          <a:xfrm>
            <a:off x="1168834" y="4258438"/>
            <a:ext cx="4986078" cy="985252"/>
          </a:xfrm>
          <a:prstGeom prst="rect">
            <a:avLst/>
          </a:prstGeom>
        </p:spPr>
        <p:txBody>
          <a:bodyPr vert="horz" lIns="35661" tIns="17830" rIns="35661" bIns="17830" rtlCol="0" anchor="t">
            <a:noAutofit/>
          </a:bodyPr>
          <a:lstStyle>
            <a:lvl1pPr marL="178299" indent="-178299" algn="l" defTabSz="713197" rtl="0" eaLnBrk="1" latinLnBrk="0" hangingPunct="1">
              <a:lnSpc>
                <a:spcPct val="90000"/>
              </a:lnSpc>
              <a:spcBef>
                <a:spcPts val="780"/>
              </a:spcBef>
              <a:buFont typeface="Arial" panose="020B0604020202020204" pitchFamily="34" charset="0"/>
              <a:buChar char="•"/>
              <a:defRPr sz="2200" kern="1200" baseline="0">
                <a:solidFill>
                  <a:schemeClr val="tx1"/>
                </a:solidFill>
                <a:latin typeface="Times New Roman" panose="02020603050405020304" pitchFamily="18" charset="0"/>
                <a:ea typeface="+mn-ea"/>
                <a:cs typeface="+mn-cs"/>
              </a:defRPr>
            </a:lvl1pPr>
            <a:lvl2pPr marL="534897" indent="-178299" algn="l" defTabSz="713197" rtl="0" eaLnBrk="1" latinLnBrk="0" hangingPunct="1">
              <a:lnSpc>
                <a:spcPct val="90000"/>
              </a:lnSpc>
              <a:spcBef>
                <a:spcPts val="390"/>
              </a:spcBef>
              <a:buFont typeface="Arial" panose="020B0604020202020204" pitchFamily="34" charset="0"/>
              <a:buChar char="•"/>
              <a:defRPr sz="1900" kern="1200">
                <a:solidFill>
                  <a:schemeClr val="tx1"/>
                </a:solidFill>
                <a:latin typeface="+mn-lt"/>
                <a:ea typeface="+mn-ea"/>
                <a:cs typeface="+mn-cs"/>
              </a:defRPr>
            </a:lvl2pPr>
            <a:lvl3pPr marL="891496" indent="-178299" algn="l" defTabSz="713197" rtl="0" eaLnBrk="1" latinLnBrk="0" hangingPunct="1">
              <a:lnSpc>
                <a:spcPct val="90000"/>
              </a:lnSpc>
              <a:spcBef>
                <a:spcPts val="390"/>
              </a:spcBef>
              <a:buFont typeface="Arial" panose="020B0604020202020204" pitchFamily="34" charset="0"/>
              <a:buChar char="•"/>
              <a:defRPr sz="1600" kern="1200">
                <a:solidFill>
                  <a:schemeClr val="tx1"/>
                </a:solidFill>
                <a:latin typeface="+mn-lt"/>
                <a:ea typeface="+mn-ea"/>
                <a:cs typeface="+mn-cs"/>
              </a:defRPr>
            </a:lvl3pPr>
            <a:lvl4pPr marL="1248094"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4pPr>
            <a:lvl5pPr marL="1604692"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5pPr>
            <a:lvl6pPr marL="1961290"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7888"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486"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084" indent="-178299" algn="l" defTabSz="713197"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a:lstStyle>
          <a:p>
            <a:pPr>
              <a:lnSpc>
                <a:spcPts val="1700"/>
              </a:lnSpc>
              <a:buClr>
                <a:srgbClr val="FF7049"/>
              </a:buClr>
            </a:pPr>
            <a:r>
              <a:rPr lang="en-US" sz="1600" dirty="0">
                <a:solidFill>
                  <a:schemeClr val="bg1"/>
                </a:solidFill>
                <a:latin typeface="Georgia" panose="02040502050405020303" pitchFamily="18" charset="0"/>
                <a:cs typeface="Arial" panose="020B0604020202020204" pitchFamily="34" charset="0"/>
              </a:rPr>
              <a:t>For the first time, premium wines account for half of the company’s revenue.</a:t>
            </a:r>
          </a:p>
        </p:txBody>
      </p:sp>
      <p:sp>
        <p:nvSpPr>
          <p:cNvPr id="14" name="Rectángulo 13">
            <a:extLst>
              <a:ext uri="{FF2B5EF4-FFF2-40B4-BE49-F238E27FC236}">
                <a16:creationId xmlns:a16="http://schemas.microsoft.com/office/drawing/2014/main" id="{ECA7E017-BBAA-F143-98A6-43120FECC2F0}"/>
              </a:ext>
            </a:extLst>
          </p:cNvPr>
          <p:cNvSpPr/>
          <p:nvPr/>
        </p:nvSpPr>
        <p:spPr>
          <a:xfrm>
            <a:off x="1004938" y="3743175"/>
            <a:ext cx="803682" cy="478849"/>
          </a:xfrm>
          <a:prstGeom prst="rect">
            <a:avLst/>
          </a:prstGeom>
        </p:spPr>
        <p:txBody>
          <a:bodyPr wrap="none">
            <a:spAutoFit/>
          </a:bodyPr>
          <a:lstStyle/>
          <a:p>
            <a:pPr>
              <a:lnSpc>
                <a:spcPct val="150000"/>
              </a:lnSpc>
            </a:pPr>
            <a:r>
              <a:rPr lang="en-US" sz="1867" spc="300" dirty="0">
                <a:solidFill>
                  <a:srgbClr val="FF5B35"/>
                </a:solidFill>
                <a:latin typeface="Corbel" panose="020B0503020204020204" pitchFamily="34" charset="0"/>
                <a:cs typeface="Arial" panose="020B0604020202020204" pitchFamily="34" charset="0"/>
              </a:rPr>
              <a:t>2021</a:t>
            </a:r>
          </a:p>
        </p:txBody>
      </p:sp>
      <p:sp>
        <p:nvSpPr>
          <p:cNvPr id="16" name="Elipse 15">
            <a:extLst>
              <a:ext uri="{FF2B5EF4-FFF2-40B4-BE49-F238E27FC236}">
                <a16:creationId xmlns:a16="http://schemas.microsoft.com/office/drawing/2014/main" id="{511E112C-FA8C-2F45-B67D-FB09FFF46E5E}"/>
              </a:ext>
            </a:extLst>
          </p:cNvPr>
          <p:cNvSpPr/>
          <p:nvPr/>
        </p:nvSpPr>
        <p:spPr>
          <a:xfrm>
            <a:off x="7197775" y="2399657"/>
            <a:ext cx="3318830" cy="3318830"/>
          </a:xfrm>
          <a:prstGeom prst="ellipse">
            <a:avLst/>
          </a:prstGeom>
          <a:solidFill>
            <a:srgbClr val="F2754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rPr>
              <a:t> </a:t>
            </a:r>
          </a:p>
        </p:txBody>
      </p:sp>
      <p:sp>
        <p:nvSpPr>
          <p:cNvPr id="17" name="CuadroTexto 16">
            <a:extLst>
              <a:ext uri="{FF2B5EF4-FFF2-40B4-BE49-F238E27FC236}">
                <a16:creationId xmlns:a16="http://schemas.microsoft.com/office/drawing/2014/main" id="{1708D2F3-E0BD-814E-B25E-945779FF556A}"/>
              </a:ext>
            </a:extLst>
          </p:cNvPr>
          <p:cNvSpPr txBox="1"/>
          <p:nvPr/>
        </p:nvSpPr>
        <p:spPr>
          <a:xfrm>
            <a:off x="9753141" y="146744"/>
            <a:ext cx="2210862" cy="200055"/>
          </a:xfrm>
          <a:prstGeom prst="rect">
            <a:avLst/>
          </a:prstGeom>
          <a:noFill/>
        </p:spPr>
        <p:txBody>
          <a:bodyPr wrap="none" rtlCol="0">
            <a:spAutoFit/>
          </a:bodyPr>
          <a:lstStyle/>
          <a:p>
            <a:pPr algn="r"/>
            <a:r>
              <a:rPr lang="en-US" sz="700" b="1" spc="300" dirty="0">
                <a:solidFill>
                  <a:schemeClr val="bg1"/>
                </a:solidFill>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120737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01A0F95-8913-FD4B-9DC5-9FC8E02FEE33}"/>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CF1E9521-9E0A-BA44-9177-8DB0CAD101B7}"/>
              </a:ext>
            </a:extLst>
          </p:cNvPr>
          <p:cNvSpPr/>
          <p:nvPr/>
        </p:nvSpPr>
        <p:spPr>
          <a:xfrm>
            <a:off x="971990" y="2984732"/>
            <a:ext cx="5755221" cy="1695336"/>
          </a:xfrm>
          <a:prstGeom prst="rect">
            <a:avLst/>
          </a:prstGeom>
        </p:spPr>
        <p:txBody>
          <a:bodyPr wrap="square">
            <a:spAutoFit/>
          </a:bodyPr>
          <a:lstStyle/>
          <a:p>
            <a:pPr algn="ctr">
              <a:lnSpc>
                <a:spcPts val="2500"/>
              </a:lnSpc>
            </a:pPr>
            <a:r>
              <a:rPr lang="en-US" sz="1400" dirty="0">
                <a:solidFill>
                  <a:schemeClr val="bg1"/>
                </a:solidFill>
                <a:latin typeface="Georgia" panose="02040502050405020303" pitchFamily="18" charset="0"/>
                <a:cs typeface="Arial" panose="020B0604020202020204" pitchFamily="34" charset="0"/>
              </a:rPr>
              <a:t>Viña Concha y Toro is a leading global company in the wine </a:t>
            </a:r>
          </a:p>
          <a:p>
            <a:pPr algn="ctr">
              <a:lnSpc>
                <a:spcPts val="2500"/>
              </a:lnSpc>
            </a:pPr>
            <a:r>
              <a:rPr lang="en-US" sz="1400" dirty="0">
                <a:solidFill>
                  <a:schemeClr val="bg1"/>
                </a:solidFill>
                <a:latin typeface="Georgia" panose="02040502050405020303" pitchFamily="18" charset="0"/>
                <a:cs typeface="Arial" panose="020B0604020202020204" pitchFamily="34" charset="0"/>
              </a:rPr>
              <a:t>industry with 139 years of history. Its production origins in </a:t>
            </a:r>
            <a:r>
              <a:rPr lang="en-US" sz="1400" i="1" dirty="0">
                <a:solidFill>
                  <a:schemeClr val="bg1"/>
                </a:solidFill>
                <a:latin typeface="Georgia" panose="02040502050405020303" pitchFamily="18" charset="0"/>
                <a:cs typeface="Arial" panose="020B0604020202020204" pitchFamily="34" charset="0"/>
              </a:rPr>
              <a:t>Chile, Argentina, and the United States</a:t>
            </a:r>
            <a:r>
              <a:rPr lang="en-US" sz="1400" dirty="0">
                <a:solidFill>
                  <a:schemeClr val="bg1"/>
                </a:solidFill>
                <a:latin typeface="Georgia" panose="02040502050405020303" pitchFamily="18" charset="0"/>
                <a:cs typeface="Arial" panose="020B0604020202020204" pitchFamily="34" charset="0"/>
              </a:rPr>
              <a:t> give its wines character and identity, giving rise to a great family of unique global brands, recognized worldwide for their quality, innovation, and sustainability.</a:t>
            </a:r>
          </a:p>
        </p:txBody>
      </p:sp>
      <p:sp>
        <p:nvSpPr>
          <p:cNvPr id="10" name="Rectángulo 9">
            <a:extLst>
              <a:ext uri="{FF2B5EF4-FFF2-40B4-BE49-F238E27FC236}">
                <a16:creationId xmlns:a16="http://schemas.microsoft.com/office/drawing/2014/main" id="{C3C71CD2-72DF-8A4B-BCDF-F683046EA191}"/>
              </a:ext>
            </a:extLst>
          </p:cNvPr>
          <p:cNvSpPr/>
          <p:nvPr/>
        </p:nvSpPr>
        <p:spPr>
          <a:xfrm>
            <a:off x="1507824" y="2040573"/>
            <a:ext cx="4683553" cy="646331"/>
          </a:xfrm>
          <a:prstGeom prst="rect">
            <a:avLst/>
          </a:prstGeom>
        </p:spPr>
        <p:txBody>
          <a:bodyPr wrap="square">
            <a:spAutoFit/>
          </a:bodyPr>
          <a:lstStyle/>
          <a:p>
            <a:pPr algn="ctr">
              <a:lnSpc>
                <a:spcPct val="100000"/>
              </a:lnSpc>
              <a:spcBef>
                <a:spcPts val="0"/>
              </a:spcBef>
            </a:pPr>
            <a:r>
              <a:rPr lang="en-US" spc="300" dirty="0">
                <a:solidFill>
                  <a:schemeClr val="bg1"/>
                </a:solidFill>
                <a:latin typeface="Georgia" panose="02040502050405020303" pitchFamily="18" charset="0"/>
                <a:cs typeface="Times New Roman" panose="02020603050405020304" pitchFamily="18" charset="0"/>
              </a:rPr>
              <a:t>VIÑA CONCHA Y TORO </a:t>
            </a:r>
          </a:p>
          <a:p>
            <a:pPr algn="ctr">
              <a:lnSpc>
                <a:spcPct val="100000"/>
              </a:lnSpc>
              <a:spcBef>
                <a:spcPts val="0"/>
              </a:spcBef>
            </a:pPr>
            <a:r>
              <a:rPr lang="en-US" spc="300" dirty="0">
                <a:solidFill>
                  <a:schemeClr val="bg1"/>
                </a:solidFill>
                <a:latin typeface="Georgia" panose="02040502050405020303" pitchFamily="18" charset="0"/>
                <a:cs typeface="Times New Roman" panose="02020603050405020304" pitchFamily="18" charset="0"/>
              </a:rPr>
              <a:t>FAMILY OF WINERIES</a:t>
            </a:r>
          </a:p>
        </p:txBody>
      </p:sp>
      <p:sp>
        <p:nvSpPr>
          <p:cNvPr id="12" name="CuadroTexto 11">
            <a:extLst>
              <a:ext uri="{FF2B5EF4-FFF2-40B4-BE49-F238E27FC236}">
                <a16:creationId xmlns:a16="http://schemas.microsoft.com/office/drawing/2014/main" id="{A62E58C1-5901-2342-8F95-B284841793AE}"/>
              </a:ext>
            </a:extLst>
          </p:cNvPr>
          <p:cNvSpPr txBox="1"/>
          <p:nvPr/>
        </p:nvSpPr>
        <p:spPr>
          <a:xfrm>
            <a:off x="9761161" y="164329"/>
            <a:ext cx="2210863" cy="200055"/>
          </a:xfrm>
          <a:prstGeom prst="rect">
            <a:avLst/>
          </a:prstGeom>
          <a:noFill/>
        </p:spPr>
        <p:txBody>
          <a:bodyPr wrap="none" rtlCol="0">
            <a:spAutoFit/>
          </a:bodyPr>
          <a:lstStyle/>
          <a:p>
            <a:pPr algn="r"/>
            <a:r>
              <a:rPr lang="en-US" sz="700" b="1" spc="300" dirty="0">
                <a:solidFill>
                  <a:schemeClr val="bg1"/>
                </a:solidFill>
                <a:latin typeface="Corbel" panose="020B0503020204020204" pitchFamily="34" charset="0"/>
                <a:cs typeface="Arial" panose="020B0604020202020204" pitchFamily="34" charset="0"/>
              </a:rPr>
              <a:t>CORPORATE PRESENTATION</a:t>
            </a:r>
          </a:p>
        </p:txBody>
      </p:sp>
      <p:pic>
        <p:nvPicPr>
          <p:cNvPr id="13" name="Imagen 12">
            <a:extLst>
              <a:ext uri="{FF2B5EF4-FFF2-40B4-BE49-F238E27FC236}">
                <a16:creationId xmlns:a16="http://schemas.microsoft.com/office/drawing/2014/main" id="{33EAEB8E-F927-8240-85FF-CE2B5A2F78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64789" y="6484268"/>
            <a:ext cx="1262422" cy="201363"/>
          </a:xfrm>
          <a:prstGeom prst="rect">
            <a:avLst/>
          </a:prstGeom>
        </p:spPr>
      </p:pic>
      <p:cxnSp>
        <p:nvCxnSpPr>
          <p:cNvPr id="15" name="Straight Connector 7">
            <a:extLst>
              <a:ext uri="{FF2B5EF4-FFF2-40B4-BE49-F238E27FC236}">
                <a16:creationId xmlns:a16="http://schemas.microsoft.com/office/drawing/2014/main" id="{008DDCED-FEB5-7742-B0FC-4C1D2DF2728F}"/>
              </a:ext>
            </a:extLst>
          </p:cNvPr>
          <p:cNvCxnSpPr>
            <a:cxnSpLocks/>
          </p:cNvCxnSpPr>
          <p:nvPr/>
        </p:nvCxnSpPr>
        <p:spPr>
          <a:xfrm>
            <a:off x="3283454" y="2835818"/>
            <a:ext cx="1132291" cy="0"/>
          </a:xfrm>
          <a:prstGeom prst="line">
            <a:avLst/>
          </a:prstGeom>
          <a:noFill/>
          <a:ln w="15875" cap="flat" cmpd="sng" algn="ctr">
            <a:solidFill>
              <a:schemeClr val="bg1"/>
            </a:solidFill>
            <a:prstDash val="solid"/>
            <a:miter lim="800000"/>
          </a:ln>
          <a:effectLst/>
        </p:spPr>
      </p:cxnSp>
      <p:sp>
        <p:nvSpPr>
          <p:cNvPr id="17" name="CuadroTexto 16">
            <a:extLst>
              <a:ext uri="{FF2B5EF4-FFF2-40B4-BE49-F238E27FC236}">
                <a16:creationId xmlns:a16="http://schemas.microsoft.com/office/drawing/2014/main" id="{E081724B-4C54-094D-8231-C7529B6ADC13}"/>
              </a:ext>
            </a:extLst>
          </p:cNvPr>
          <p:cNvSpPr txBox="1"/>
          <p:nvPr/>
        </p:nvSpPr>
        <p:spPr>
          <a:xfrm>
            <a:off x="252060" y="146744"/>
            <a:ext cx="1864613" cy="200055"/>
          </a:xfrm>
          <a:prstGeom prst="rect">
            <a:avLst/>
          </a:prstGeom>
          <a:noFill/>
        </p:spPr>
        <p:txBody>
          <a:bodyPr wrap="none" rtlCol="0">
            <a:spAutoFit/>
          </a:bodyPr>
          <a:lstStyle/>
          <a:p>
            <a:r>
              <a:rPr lang="en-US" sz="700" spc="300" dirty="0">
                <a:solidFill>
                  <a:schemeClr val="bg1"/>
                </a:solidFill>
                <a:latin typeface="Corbel" panose="020B0503020204020204" pitchFamily="34" charset="0"/>
                <a:cs typeface="Arial" panose="020B0604020202020204" pitchFamily="34" charset="0"/>
              </a:rPr>
              <a:t>139 YEARS OF HISTORY</a:t>
            </a:r>
          </a:p>
        </p:txBody>
      </p:sp>
    </p:spTree>
    <p:extLst>
      <p:ext uri="{BB962C8B-B14F-4D97-AF65-F5344CB8AC3E}">
        <p14:creationId xmlns:p14="http://schemas.microsoft.com/office/powerpoint/2010/main" val="840829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ipse 20">
            <a:extLst>
              <a:ext uri="{FF2B5EF4-FFF2-40B4-BE49-F238E27FC236}">
                <a16:creationId xmlns:a16="http://schemas.microsoft.com/office/drawing/2014/main" id="{596FBEC5-1068-4341-8940-B81C8BCEFCF1}"/>
              </a:ext>
            </a:extLst>
          </p:cNvPr>
          <p:cNvSpPr/>
          <p:nvPr/>
        </p:nvSpPr>
        <p:spPr>
          <a:xfrm>
            <a:off x="8655303" y="2936806"/>
            <a:ext cx="3060176" cy="3060176"/>
          </a:xfrm>
          <a:prstGeom prst="ellipse">
            <a:avLst/>
          </a:prstGeom>
          <a:solidFill>
            <a:srgbClr val="52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2" name="Rectángulo 21">
            <a:extLst>
              <a:ext uri="{FF2B5EF4-FFF2-40B4-BE49-F238E27FC236}">
                <a16:creationId xmlns:a16="http://schemas.microsoft.com/office/drawing/2014/main" id="{26902AD2-5296-464C-8E82-15DC62F11DEB}"/>
              </a:ext>
            </a:extLst>
          </p:cNvPr>
          <p:cNvSpPr/>
          <p:nvPr/>
        </p:nvSpPr>
        <p:spPr>
          <a:xfrm>
            <a:off x="8854510" y="4962036"/>
            <a:ext cx="2684181" cy="369332"/>
          </a:xfrm>
          <a:prstGeom prst="rect">
            <a:avLst/>
          </a:prstGeom>
          <a:noFill/>
        </p:spPr>
        <p:txBody>
          <a:bodyPr wrap="square">
            <a:spAutoFit/>
          </a:bodyPr>
          <a:lstStyle/>
          <a:p>
            <a:pPr algn="ctr"/>
            <a:r>
              <a:rPr lang="en-US">
                <a:solidFill>
                  <a:schemeClr val="bg1"/>
                </a:solidFill>
                <a:latin typeface="Corbel" panose="020B0503020204020204" pitchFamily="34" charset="0"/>
              </a:rPr>
              <a:t>2021</a:t>
            </a:r>
          </a:p>
        </p:txBody>
      </p:sp>
      <p:sp>
        <p:nvSpPr>
          <p:cNvPr id="23" name="Elipse 22">
            <a:extLst>
              <a:ext uri="{FF2B5EF4-FFF2-40B4-BE49-F238E27FC236}">
                <a16:creationId xmlns:a16="http://schemas.microsoft.com/office/drawing/2014/main" id="{734E082A-4241-C74F-B322-4C7F81137078}"/>
              </a:ext>
            </a:extLst>
          </p:cNvPr>
          <p:cNvSpPr/>
          <p:nvPr/>
        </p:nvSpPr>
        <p:spPr>
          <a:xfrm>
            <a:off x="6193920" y="634216"/>
            <a:ext cx="3060176" cy="3060176"/>
          </a:xfrm>
          <a:prstGeom prst="ellipse">
            <a:avLst/>
          </a:prstGeom>
          <a:solidFill>
            <a:srgbClr val="514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4" name="CuadroTexto 23">
            <a:extLst>
              <a:ext uri="{FF2B5EF4-FFF2-40B4-BE49-F238E27FC236}">
                <a16:creationId xmlns:a16="http://schemas.microsoft.com/office/drawing/2014/main" id="{02DF996E-EC65-6A44-AD51-DB551D44776D}"/>
              </a:ext>
            </a:extLst>
          </p:cNvPr>
          <p:cNvSpPr txBox="1"/>
          <p:nvPr/>
        </p:nvSpPr>
        <p:spPr>
          <a:xfrm>
            <a:off x="6686694" y="1336007"/>
            <a:ext cx="2097048" cy="1323439"/>
          </a:xfrm>
          <a:prstGeom prst="rect">
            <a:avLst/>
          </a:prstGeom>
          <a:noFill/>
        </p:spPr>
        <p:txBody>
          <a:bodyPr wrap="none" rtlCol="0">
            <a:spAutoFit/>
          </a:bodyPr>
          <a:lstStyle/>
          <a:p>
            <a:pPr algn="ctr"/>
            <a:r>
              <a:rPr lang="en-US" sz="8000" b="1">
                <a:solidFill>
                  <a:schemeClr val="bg1"/>
                </a:solidFill>
                <a:latin typeface="Corbel" panose="020B0503020204020204" pitchFamily="34" charset="0"/>
                <a:cs typeface="Calibri" panose="020F0502020204030204" pitchFamily="34" charset="0"/>
              </a:rPr>
              <a:t>36%</a:t>
            </a:r>
          </a:p>
        </p:txBody>
      </p:sp>
      <p:sp>
        <p:nvSpPr>
          <p:cNvPr id="25" name="Rectángulo 24">
            <a:extLst>
              <a:ext uri="{FF2B5EF4-FFF2-40B4-BE49-F238E27FC236}">
                <a16:creationId xmlns:a16="http://schemas.microsoft.com/office/drawing/2014/main" id="{18F57AD3-2468-AF44-A68E-67C9778D45B8}"/>
              </a:ext>
            </a:extLst>
          </p:cNvPr>
          <p:cNvSpPr/>
          <p:nvPr/>
        </p:nvSpPr>
        <p:spPr>
          <a:xfrm>
            <a:off x="6393127" y="2659446"/>
            <a:ext cx="2684181" cy="369332"/>
          </a:xfrm>
          <a:prstGeom prst="rect">
            <a:avLst/>
          </a:prstGeom>
          <a:noFill/>
        </p:spPr>
        <p:txBody>
          <a:bodyPr wrap="square">
            <a:spAutoFit/>
          </a:bodyPr>
          <a:lstStyle/>
          <a:p>
            <a:pPr algn="ctr"/>
            <a:r>
              <a:rPr lang="en-US">
                <a:solidFill>
                  <a:schemeClr val="bg1"/>
                </a:solidFill>
                <a:latin typeface="Corbel" panose="020B0503020204020204" pitchFamily="34" charset="0"/>
              </a:rPr>
              <a:t>2017</a:t>
            </a:r>
          </a:p>
        </p:txBody>
      </p:sp>
      <p:sp>
        <p:nvSpPr>
          <p:cNvPr id="26" name="CuadroTexto 25">
            <a:extLst>
              <a:ext uri="{FF2B5EF4-FFF2-40B4-BE49-F238E27FC236}">
                <a16:creationId xmlns:a16="http://schemas.microsoft.com/office/drawing/2014/main" id="{0C1D1D6E-3AFB-D64D-B992-5325BD927354}"/>
              </a:ext>
            </a:extLst>
          </p:cNvPr>
          <p:cNvSpPr txBox="1"/>
          <p:nvPr/>
        </p:nvSpPr>
        <p:spPr>
          <a:xfrm>
            <a:off x="8889368" y="3696257"/>
            <a:ext cx="2672526" cy="1200329"/>
          </a:xfrm>
          <a:prstGeom prst="rect">
            <a:avLst/>
          </a:prstGeom>
          <a:noFill/>
        </p:spPr>
        <p:txBody>
          <a:bodyPr wrap="none" rtlCol="0">
            <a:spAutoFit/>
          </a:bodyPr>
          <a:lstStyle/>
          <a:p>
            <a:pPr algn="ctr"/>
            <a:r>
              <a:rPr lang="en-US" sz="7200" b="1" dirty="0">
                <a:solidFill>
                  <a:schemeClr val="bg1"/>
                </a:solidFill>
                <a:latin typeface="Corbel" panose="020B0503020204020204" pitchFamily="34" charset="0"/>
                <a:cs typeface="Calibri" panose="020F0502020204030204" pitchFamily="34" charset="0"/>
              </a:rPr>
              <a:t>49.2%</a:t>
            </a:r>
          </a:p>
        </p:txBody>
      </p:sp>
      <p:sp>
        <p:nvSpPr>
          <p:cNvPr id="27" name="CuadroTexto 26">
            <a:extLst>
              <a:ext uri="{FF2B5EF4-FFF2-40B4-BE49-F238E27FC236}">
                <a16:creationId xmlns:a16="http://schemas.microsoft.com/office/drawing/2014/main" id="{4B04906E-C8E6-CF4E-BF36-807A9C00F22B}"/>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
        <p:nvSpPr>
          <p:cNvPr id="28" name="Freeform 5">
            <a:extLst>
              <a:ext uri="{FF2B5EF4-FFF2-40B4-BE49-F238E27FC236}">
                <a16:creationId xmlns:a16="http://schemas.microsoft.com/office/drawing/2014/main" id="{E8D6AB40-DF24-5942-BBC1-0EFF99F66875}"/>
              </a:ext>
            </a:extLst>
          </p:cNvPr>
          <p:cNvSpPr>
            <a:spLocks/>
          </p:cNvSpPr>
          <p:nvPr/>
        </p:nvSpPr>
        <p:spPr bwMode="auto">
          <a:xfrm>
            <a:off x="7597775" y="546101"/>
            <a:ext cx="1722438" cy="2719388"/>
          </a:xfrm>
          <a:custGeom>
            <a:avLst/>
            <a:gdLst>
              <a:gd name="T0" fmla="*/ 544 w 580"/>
              <a:gd name="T1" fmla="*/ 379 h 938"/>
              <a:gd name="T2" fmla="*/ 544 w 580"/>
              <a:gd name="T3" fmla="*/ 379 h 938"/>
              <a:gd name="T4" fmla="*/ 463 w 580"/>
              <a:gd name="T5" fmla="*/ 230 h 938"/>
              <a:gd name="T6" fmla="*/ 334 w 580"/>
              <a:gd name="T7" fmla="*/ 105 h 938"/>
              <a:gd name="T8" fmla="*/ 176 w 580"/>
              <a:gd name="T9" fmla="*/ 27 h 938"/>
              <a:gd name="T10" fmla="*/ 0 w 580"/>
              <a:gd name="T11" fmla="*/ 0 h 938"/>
              <a:gd name="T12" fmla="*/ 0 w 580"/>
              <a:gd name="T13" fmla="*/ 123 h 938"/>
              <a:gd name="T14" fmla="*/ 139 w 580"/>
              <a:gd name="T15" fmla="*/ 144 h 938"/>
              <a:gd name="T16" fmla="*/ 263 w 580"/>
              <a:gd name="T17" fmla="*/ 206 h 938"/>
              <a:gd name="T18" fmla="*/ 364 w 580"/>
              <a:gd name="T19" fmla="*/ 305 h 938"/>
              <a:gd name="T20" fmla="*/ 428 w 580"/>
              <a:gd name="T21" fmla="*/ 421 h 938"/>
              <a:gd name="T22" fmla="*/ 456 w 580"/>
              <a:gd name="T23" fmla="*/ 580 h 938"/>
              <a:gd name="T24" fmla="*/ 456 w 580"/>
              <a:gd name="T25" fmla="*/ 580 h 938"/>
              <a:gd name="T26" fmla="*/ 434 w 580"/>
              <a:gd name="T27" fmla="*/ 720 h 938"/>
              <a:gd name="T28" fmla="*/ 359 w 580"/>
              <a:gd name="T29" fmla="*/ 861 h 938"/>
              <a:gd name="T30" fmla="*/ 456 w 580"/>
              <a:gd name="T31" fmla="*/ 938 h 938"/>
              <a:gd name="T32" fmla="*/ 552 w 580"/>
              <a:gd name="T33" fmla="*/ 759 h 938"/>
              <a:gd name="T34" fmla="*/ 580 w 580"/>
              <a:gd name="T35" fmla="*/ 580 h 938"/>
              <a:gd name="T36" fmla="*/ 544 w 580"/>
              <a:gd name="T37" fmla="*/ 379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0" h="938">
                <a:moveTo>
                  <a:pt x="544" y="379"/>
                </a:moveTo>
                <a:lnTo>
                  <a:pt x="544" y="379"/>
                </a:lnTo>
                <a:cubicBezTo>
                  <a:pt x="524" y="325"/>
                  <a:pt x="497" y="275"/>
                  <a:pt x="463" y="230"/>
                </a:cubicBezTo>
                <a:cubicBezTo>
                  <a:pt x="427" y="182"/>
                  <a:pt x="383" y="140"/>
                  <a:pt x="334" y="105"/>
                </a:cubicBezTo>
                <a:cubicBezTo>
                  <a:pt x="286" y="72"/>
                  <a:pt x="233" y="45"/>
                  <a:pt x="176" y="27"/>
                </a:cubicBezTo>
                <a:cubicBezTo>
                  <a:pt x="121" y="9"/>
                  <a:pt x="61" y="0"/>
                  <a:pt x="0" y="0"/>
                </a:cubicBezTo>
                <a:lnTo>
                  <a:pt x="0" y="123"/>
                </a:lnTo>
                <a:cubicBezTo>
                  <a:pt x="48" y="123"/>
                  <a:pt x="95" y="130"/>
                  <a:pt x="139" y="144"/>
                </a:cubicBezTo>
                <a:cubicBezTo>
                  <a:pt x="184" y="159"/>
                  <a:pt x="225" y="180"/>
                  <a:pt x="263" y="206"/>
                </a:cubicBezTo>
                <a:cubicBezTo>
                  <a:pt x="301" y="234"/>
                  <a:pt x="336" y="267"/>
                  <a:pt x="364" y="305"/>
                </a:cubicBezTo>
                <a:cubicBezTo>
                  <a:pt x="391" y="340"/>
                  <a:pt x="413" y="379"/>
                  <a:pt x="428" y="421"/>
                </a:cubicBezTo>
                <a:cubicBezTo>
                  <a:pt x="446" y="471"/>
                  <a:pt x="456" y="524"/>
                  <a:pt x="456" y="580"/>
                </a:cubicBezTo>
                <a:lnTo>
                  <a:pt x="456" y="580"/>
                </a:lnTo>
                <a:cubicBezTo>
                  <a:pt x="456" y="629"/>
                  <a:pt x="449" y="676"/>
                  <a:pt x="434" y="720"/>
                </a:cubicBezTo>
                <a:cubicBezTo>
                  <a:pt x="417" y="772"/>
                  <a:pt x="392" y="820"/>
                  <a:pt x="359" y="861"/>
                </a:cubicBezTo>
                <a:lnTo>
                  <a:pt x="456" y="938"/>
                </a:lnTo>
                <a:cubicBezTo>
                  <a:pt x="498" y="884"/>
                  <a:pt x="531" y="824"/>
                  <a:pt x="552" y="759"/>
                </a:cubicBezTo>
                <a:cubicBezTo>
                  <a:pt x="570" y="702"/>
                  <a:pt x="580" y="642"/>
                  <a:pt x="580" y="580"/>
                </a:cubicBezTo>
                <a:cubicBezTo>
                  <a:pt x="580" y="509"/>
                  <a:pt x="567" y="441"/>
                  <a:pt x="544" y="379"/>
                </a:cubicBezTo>
                <a:close/>
              </a:path>
            </a:pathLst>
          </a:custGeom>
          <a:solidFill>
            <a:srgbClr val="F2754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29" name="Freeform 9">
            <a:extLst>
              <a:ext uri="{FF2B5EF4-FFF2-40B4-BE49-F238E27FC236}">
                <a16:creationId xmlns:a16="http://schemas.microsoft.com/office/drawing/2014/main" id="{5F549029-55D2-C44C-9EDB-8F61B779680C}"/>
              </a:ext>
            </a:extLst>
          </p:cNvPr>
          <p:cNvSpPr>
            <a:spLocks/>
          </p:cNvSpPr>
          <p:nvPr/>
        </p:nvSpPr>
        <p:spPr bwMode="auto">
          <a:xfrm>
            <a:off x="10139363" y="2735262"/>
            <a:ext cx="1758950" cy="3413126"/>
          </a:xfrm>
          <a:custGeom>
            <a:avLst/>
            <a:gdLst>
              <a:gd name="T0" fmla="*/ 544 w 580"/>
              <a:gd name="T1" fmla="*/ 379 h 1159"/>
              <a:gd name="T2" fmla="*/ 544 w 580"/>
              <a:gd name="T3" fmla="*/ 379 h 1159"/>
              <a:gd name="T4" fmla="*/ 463 w 580"/>
              <a:gd name="T5" fmla="*/ 230 h 1159"/>
              <a:gd name="T6" fmla="*/ 334 w 580"/>
              <a:gd name="T7" fmla="*/ 105 h 1159"/>
              <a:gd name="T8" fmla="*/ 176 w 580"/>
              <a:gd name="T9" fmla="*/ 27 h 1159"/>
              <a:gd name="T10" fmla="*/ 0 w 580"/>
              <a:gd name="T11" fmla="*/ 0 h 1159"/>
              <a:gd name="T12" fmla="*/ 0 w 580"/>
              <a:gd name="T13" fmla="*/ 123 h 1159"/>
              <a:gd name="T14" fmla="*/ 139 w 580"/>
              <a:gd name="T15" fmla="*/ 144 h 1159"/>
              <a:gd name="T16" fmla="*/ 263 w 580"/>
              <a:gd name="T17" fmla="*/ 206 h 1159"/>
              <a:gd name="T18" fmla="*/ 364 w 580"/>
              <a:gd name="T19" fmla="*/ 305 h 1159"/>
              <a:gd name="T20" fmla="*/ 428 w 580"/>
              <a:gd name="T21" fmla="*/ 421 h 1159"/>
              <a:gd name="T22" fmla="*/ 456 w 580"/>
              <a:gd name="T23" fmla="*/ 580 h 1159"/>
              <a:gd name="T24" fmla="*/ 456 w 580"/>
              <a:gd name="T25" fmla="*/ 580 h 1159"/>
              <a:gd name="T26" fmla="*/ 434 w 580"/>
              <a:gd name="T27" fmla="*/ 720 h 1159"/>
              <a:gd name="T28" fmla="*/ 360 w 580"/>
              <a:gd name="T29" fmla="*/ 860 h 1159"/>
              <a:gd name="T30" fmla="*/ 359 w 580"/>
              <a:gd name="T31" fmla="*/ 860 h 1159"/>
              <a:gd name="T32" fmla="*/ 267 w 580"/>
              <a:gd name="T33" fmla="*/ 948 h 1159"/>
              <a:gd name="T34" fmla="*/ 135 w 580"/>
              <a:gd name="T35" fmla="*/ 1014 h 1159"/>
              <a:gd name="T36" fmla="*/ 0 w 580"/>
              <a:gd name="T37" fmla="*/ 1035 h 1159"/>
              <a:gd name="T38" fmla="*/ 0 w 580"/>
              <a:gd name="T39" fmla="*/ 1159 h 1159"/>
              <a:gd name="T40" fmla="*/ 172 w 580"/>
              <a:gd name="T41" fmla="*/ 1133 h 1159"/>
              <a:gd name="T42" fmla="*/ 339 w 580"/>
              <a:gd name="T43" fmla="*/ 1048 h 1159"/>
              <a:gd name="T44" fmla="*/ 456 w 580"/>
              <a:gd name="T45" fmla="*/ 937 h 1159"/>
              <a:gd name="T46" fmla="*/ 456 w 580"/>
              <a:gd name="T47" fmla="*/ 937 h 1159"/>
              <a:gd name="T48" fmla="*/ 552 w 580"/>
              <a:gd name="T49" fmla="*/ 759 h 1159"/>
              <a:gd name="T50" fmla="*/ 580 w 580"/>
              <a:gd name="T51" fmla="*/ 580 h 1159"/>
              <a:gd name="T52" fmla="*/ 544 w 580"/>
              <a:gd name="T53" fmla="*/ 37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0" h="1159">
                <a:moveTo>
                  <a:pt x="544" y="379"/>
                </a:moveTo>
                <a:lnTo>
                  <a:pt x="544" y="379"/>
                </a:lnTo>
                <a:cubicBezTo>
                  <a:pt x="524" y="325"/>
                  <a:pt x="497" y="275"/>
                  <a:pt x="463" y="230"/>
                </a:cubicBezTo>
                <a:cubicBezTo>
                  <a:pt x="427" y="182"/>
                  <a:pt x="383" y="140"/>
                  <a:pt x="334" y="105"/>
                </a:cubicBezTo>
                <a:cubicBezTo>
                  <a:pt x="286" y="71"/>
                  <a:pt x="233" y="45"/>
                  <a:pt x="176" y="27"/>
                </a:cubicBezTo>
                <a:cubicBezTo>
                  <a:pt x="121" y="9"/>
                  <a:pt x="61" y="0"/>
                  <a:pt x="0" y="0"/>
                </a:cubicBezTo>
                <a:lnTo>
                  <a:pt x="0" y="123"/>
                </a:lnTo>
                <a:cubicBezTo>
                  <a:pt x="48" y="123"/>
                  <a:pt x="95" y="130"/>
                  <a:pt x="139" y="144"/>
                </a:cubicBezTo>
                <a:cubicBezTo>
                  <a:pt x="184" y="159"/>
                  <a:pt x="225" y="180"/>
                  <a:pt x="263" y="206"/>
                </a:cubicBezTo>
                <a:cubicBezTo>
                  <a:pt x="301" y="234"/>
                  <a:pt x="336" y="267"/>
                  <a:pt x="364" y="305"/>
                </a:cubicBezTo>
                <a:cubicBezTo>
                  <a:pt x="391" y="340"/>
                  <a:pt x="413" y="379"/>
                  <a:pt x="428" y="421"/>
                </a:cubicBezTo>
                <a:cubicBezTo>
                  <a:pt x="446" y="471"/>
                  <a:pt x="456" y="524"/>
                  <a:pt x="456" y="580"/>
                </a:cubicBezTo>
                <a:lnTo>
                  <a:pt x="456" y="580"/>
                </a:lnTo>
                <a:cubicBezTo>
                  <a:pt x="456" y="629"/>
                  <a:pt x="449" y="676"/>
                  <a:pt x="434" y="720"/>
                </a:cubicBezTo>
                <a:cubicBezTo>
                  <a:pt x="418" y="772"/>
                  <a:pt x="392" y="819"/>
                  <a:pt x="360" y="860"/>
                </a:cubicBezTo>
                <a:lnTo>
                  <a:pt x="359" y="860"/>
                </a:lnTo>
                <a:cubicBezTo>
                  <a:pt x="333" y="893"/>
                  <a:pt x="302" y="923"/>
                  <a:pt x="267" y="948"/>
                </a:cubicBezTo>
                <a:cubicBezTo>
                  <a:pt x="227" y="977"/>
                  <a:pt x="183" y="1000"/>
                  <a:pt x="135" y="1014"/>
                </a:cubicBezTo>
                <a:cubicBezTo>
                  <a:pt x="92" y="1028"/>
                  <a:pt x="47" y="1035"/>
                  <a:pt x="0" y="1035"/>
                </a:cubicBezTo>
                <a:lnTo>
                  <a:pt x="0" y="1159"/>
                </a:lnTo>
                <a:cubicBezTo>
                  <a:pt x="59" y="1159"/>
                  <a:pt x="117" y="1149"/>
                  <a:pt x="172" y="1133"/>
                </a:cubicBezTo>
                <a:cubicBezTo>
                  <a:pt x="233" y="1114"/>
                  <a:pt x="289" y="1085"/>
                  <a:pt x="339" y="1048"/>
                </a:cubicBezTo>
                <a:cubicBezTo>
                  <a:pt x="383" y="1017"/>
                  <a:pt x="422" y="979"/>
                  <a:pt x="456" y="937"/>
                </a:cubicBezTo>
                <a:lnTo>
                  <a:pt x="456" y="937"/>
                </a:lnTo>
                <a:cubicBezTo>
                  <a:pt x="498" y="884"/>
                  <a:pt x="531" y="824"/>
                  <a:pt x="552" y="759"/>
                </a:cubicBezTo>
                <a:cubicBezTo>
                  <a:pt x="570" y="702"/>
                  <a:pt x="580" y="642"/>
                  <a:pt x="580" y="580"/>
                </a:cubicBezTo>
                <a:cubicBezTo>
                  <a:pt x="580" y="509"/>
                  <a:pt x="567" y="441"/>
                  <a:pt x="544" y="379"/>
                </a:cubicBezTo>
                <a:close/>
              </a:path>
            </a:pathLst>
          </a:custGeom>
          <a:solidFill>
            <a:srgbClr val="F2754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7" name="Elipse 16">
            <a:extLst>
              <a:ext uri="{FF2B5EF4-FFF2-40B4-BE49-F238E27FC236}">
                <a16:creationId xmlns:a16="http://schemas.microsoft.com/office/drawing/2014/main" id="{C2E9DBB0-F8B9-7041-A7E6-4D71BB60BED6}"/>
              </a:ext>
            </a:extLst>
          </p:cNvPr>
          <p:cNvSpPr/>
          <p:nvPr/>
        </p:nvSpPr>
        <p:spPr>
          <a:xfrm>
            <a:off x="-1357870" y="-1009760"/>
            <a:ext cx="7342571" cy="7342571"/>
          </a:xfrm>
          <a:prstGeom prst="ellipse">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rPr>
              <a:t> </a:t>
            </a:r>
          </a:p>
        </p:txBody>
      </p:sp>
      <p:sp>
        <p:nvSpPr>
          <p:cNvPr id="18" name="Rectángulo 17">
            <a:extLst>
              <a:ext uri="{FF2B5EF4-FFF2-40B4-BE49-F238E27FC236}">
                <a16:creationId xmlns:a16="http://schemas.microsoft.com/office/drawing/2014/main" id="{B9385B6D-6311-9140-A989-96E3DD6932AB}"/>
              </a:ext>
            </a:extLst>
          </p:cNvPr>
          <p:cNvSpPr/>
          <p:nvPr/>
        </p:nvSpPr>
        <p:spPr>
          <a:xfrm>
            <a:off x="-72190" y="-40111"/>
            <a:ext cx="12320337" cy="477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CuadroTexto 1"/>
          <p:cNvSpPr txBox="1"/>
          <p:nvPr/>
        </p:nvSpPr>
        <p:spPr>
          <a:xfrm rot="10800000" flipH="1" flipV="1">
            <a:off x="578090" y="1336007"/>
            <a:ext cx="5085360" cy="959622"/>
          </a:xfrm>
          <a:prstGeom prst="rect">
            <a:avLst/>
          </a:prstGeom>
          <a:noFill/>
        </p:spPr>
        <p:txBody>
          <a:bodyPr wrap="square" rtlCol="0">
            <a:spAutoFit/>
          </a:bodyPr>
          <a:lstStyle/>
          <a:p>
            <a:pPr lvl="0">
              <a:lnSpc>
                <a:spcPts val="3640"/>
              </a:lnSpc>
            </a:pPr>
            <a:r>
              <a:rPr lang="en-US" sz="2000" dirty="0">
                <a:solidFill>
                  <a:srgbClr val="2D2A26"/>
                </a:solidFill>
                <a:latin typeface="Georgia" panose="02040502050405020303" pitchFamily="18" charset="0"/>
                <a:cs typeface="Times New Roman" panose="02020603050405020304" pitchFamily="18" charset="0"/>
              </a:rPr>
              <a:t>Consistent and rapid progress on premiumization.</a:t>
            </a:r>
          </a:p>
        </p:txBody>
      </p:sp>
      <p:sp>
        <p:nvSpPr>
          <p:cNvPr id="8" name="CuadroTexto 7">
            <a:extLst>
              <a:ext uri="{FF2B5EF4-FFF2-40B4-BE49-F238E27FC236}">
                <a16:creationId xmlns:a16="http://schemas.microsoft.com/office/drawing/2014/main" id="{EBACCA61-BE6E-AF4A-80AB-8409E96D091A}"/>
              </a:ext>
            </a:extLst>
          </p:cNvPr>
          <p:cNvSpPr txBox="1"/>
          <p:nvPr/>
        </p:nvSpPr>
        <p:spPr>
          <a:xfrm>
            <a:off x="252060" y="146744"/>
            <a:ext cx="2523448" cy="200055"/>
          </a:xfrm>
          <a:prstGeom prst="rect">
            <a:avLst/>
          </a:prstGeom>
          <a:noFill/>
        </p:spPr>
        <p:txBody>
          <a:bodyPr wrap="none" rtlCol="0">
            <a:spAutoFit/>
          </a:bodyPr>
          <a:lstStyle/>
          <a:p>
            <a:r>
              <a:rPr lang="en-US" sz="700" b="1" spc="300" dirty="0">
                <a:solidFill>
                  <a:srgbClr val="41403C"/>
                </a:solidFill>
                <a:latin typeface="Corbel" panose="020B0503020204020204" pitchFamily="34" charset="0"/>
                <a:cs typeface="Arial" panose="020B0604020202020204" pitchFamily="34" charset="0"/>
              </a:rPr>
              <a:t>GROWTH</a:t>
            </a:r>
            <a:r>
              <a:rPr lang="en-US" sz="700" dirty="0">
                <a:solidFill>
                  <a:srgbClr val="2D2A26"/>
                </a:solidFill>
                <a:latin typeface="Corbel" panose="020B0503020204020204" pitchFamily="34" charset="0"/>
                <a:cs typeface="Arial" panose="020B0604020202020204" pitchFamily="34" charset="0"/>
              </a:rPr>
              <a:t> </a:t>
            </a:r>
            <a:r>
              <a:rPr lang="en-US" sz="700" dirty="0" smtClean="0">
                <a:solidFill>
                  <a:srgbClr val="2D2A26"/>
                </a:solidFill>
                <a:latin typeface="Corbel" panose="020B0503020204020204" pitchFamily="34" charset="0"/>
                <a:cs typeface="Arial" panose="020B0604020202020204" pitchFamily="34" charset="0"/>
              </a:rPr>
              <a:t> </a:t>
            </a:r>
            <a:r>
              <a:rPr lang="en-US" sz="700" b="1" spc="300" dirty="0" smtClean="0">
                <a:solidFill>
                  <a:srgbClr val="41403C"/>
                </a:solidFill>
                <a:latin typeface="Corbel" panose="020B0503020204020204" pitchFamily="34" charset="0"/>
                <a:cs typeface="Arial" panose="020B0604020202020204" pitchFamily="34" charset="0"/>
              </a:rPr>
              <a:t>IN </a:t>
            </a:r>
            <a:r>
              <a:rPr lang="en-US" sz="700" b="1" spc="300" dirty="0">
                <a:solidFill>
                  <a:srgbClr val="41403C"/>
                </a:solidFill>
                <a:latin typeface="Corbel" panose="020B0503020204020204" pitchFamily="34" charset="0"/>
                <a:cs typeface="Arial" panose="020B0604020202020204" pitchFamily="34" charset="0"/>
              </a:rPr>
              <a:t>PREMIUM PRODUCTS</a:t>
            </a:r>
          </a:p>
        </p:txBody>
      </p:sp>
      <p:sp>
        <p:nvSpPr>
          <p:cNvPr id="19" name="Elipse 18">
            <a:extLst>
              <a:ext uri="{FF2B5EF4-FFF2-40B4-BE49-F238E27FC236}">
                <a16:creationId xmlns:a16="http://schemas.microsoft.com/office/drawing/2014/main" id="{EE2E124A-4BAD-0D40-A5A4-9DFF79D4458C}"/>
              </a:ext>
            </a:extLst>
          </p:cNvPr>
          <p:cNvSpPr/>
          <p:nvPr/>
        </p:nvSpPr>
        <p:spPr>
          <a:xfrm>
            <a:off x="4067569" y="3564266"/>
            <a:ext cx="2480817" cy="2480817"/>
          </a:xfrm>
          <a:prstGeom prst="ellipse">
            <a:avLst/>
          </a:prstGeom>
          <a:solidFill>
            <a:srgbClr val="F2754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9D9D9"/>
                </a:solidFill>
              </a:rPr>
              <a:t> </a:t>
            </a:r>
          </a:p>
        </p:txBody>
      </p:sp>
      <p:sp>
        <p:nvSpPr>
          <p:cNvPr id="4" name="Rectángulo 3">
            <a:extLst>
              <a:ext uri="{FF2B5EF4-FFF2-40B4-BE49-F238E27FC236}">
                <a16:creationId xmlns:a16="http://schemas.microsoft.com/office/drawing/2014/main" id="{D36CBBF4-3C1F-D342-A966-95D69B04CB48}"/>
              </a:ext>
            </a:extLst>
          </p:cNvPr>
          <p:cNvSpPr/>
          <p:nvPr/>
        </p:nvSpPr>
        <p:spPr>
          <a:xfrm>
            <a:off x="540642" y="2597226"/>
            <a:ext cx="5122808" cy="1477328"/>
          </a:xfrm>
          <a:prstGeom prst="rect">
            <a:avLst/>
          </a:prstGeom>
        </p:spPr>
        <p:txBody>
          <a:bodyPr wrap="square">
            <a:spAutoFit/>
          </a:bodyPr>
          <a:lstStyle/>
          <a:p>
            <a:pPr lvl="0">
              <a:lnSpc>
                <a:spcPts val="3640"/>
              </a:lnSpc>
            </a:pPr>
            <a:r>
              <a:rPr lang="en-US" sz="2000" dirty="0">
                <a:solidFill>
                  <a:srgbClr val="FF7049"/>
                </a:solidFill>
                <a:latin typeface="Corbel" panose="020B0503020204020204" pitchFamily="34" charset="0"/>
                <a:cs typeface="Times New Roman" panose="02020603050405020304" pitchFamily="18" charset="0"/>
              </a:rPr>
              <a:t>In 2017, </a:t>
            </a:r>
            <a:r>
              <a:rPr lang="en-US" sz="2000" b="1" dirty="0">
                <a:solidFill>
                  <a:srgbClr val="FF7049"/>
                </a:solidFill>
                <a:latin typeface="Corbel" panose="020B0503020204020204" pitchFamily="34" charset="0"/>
                <a:cs typeface="Times New Roman" panose="02020603050405020304" pitchFamily="18" charset="0"/>
              </a:rPr>
              <a:t>36%</a:t>
            </a:r>
            <a:r>
              <a:rPr lang="en-US" sz="2000" dirty="0">
                <a:solidFill>
                  <a:srgbClr val="FF7049"/>
                </a:solidFill>
                <a:latin typeface="Corbel" panose="020B0503020204020204" pitchFamily="34" charset="0"/>
                <a:cs typeface="Times New Roman" panose="02020603050405020304" pitchFamily="18" charset="0"/>
              </a:rPr>
              <a:t> of the company’s revenue was generated by premium products, increasing </a:t>
            </a:r>
            <a:r>
              <a:rPr lang="en-US" sz="2000">
                <a:solidFill>
                  <a:srgbClr val="FF7049"/>
                </a:solidFill>
                <a:latin typeface="Corbel" panose="020B0503020204020204" pitchFamily="34" charset="0"/>
                <a:cs typeface="Times New Roman" panose="02020603050405020304" pitchFamily="18" charset="0"/>
              </a:rPr>
              <a:t>to </a:t>
            </a:r>
            <a:r>
              <a:rPr lang="en-US" sz="2000" b="1" smtClean="0">
                <a:solidFill>
                  <a:srgbClr val="FF7049"/>
                </a:solidFill>
                <a:latin typeface="Corbel" panose="020B0503020204020204" pitchFamily="34" charset="0"/>
                <a:cs typeface="Times New Roman" panose="02020603050405020304" pitchFamily="18" charset="0"/>
              </a:rPr>
              <a:t>49.2%</a:t>
            </a:r>
            <a:r>
              <a:rPr lang="en-US" sz="2000" smtClean="0">
                <a:solidFill>
                  <a:srgbClr val="FF7049"/>
                </a:solidFill>
                <a:latin typeface="Corbel" panose="020B0503020204020204" pitchFamily="34" charset="0"/>
                <a:cs typeface="Times New Roman" panose="02020603050405020304" pitchFamily="18" charset="0"/>
              </a:rPr>
              <a:t> </a:t>
            </a:r>
            <a:r>
              <a:rPr lang="en-US" sz="2000" dirty="0">
                <a:solidFill>
                  <a:srgbClr val="FF7049"/>
                </a:solidFill>
                <a:latin typeface="Corbel" panose="020B0503020204020204" pitchFamily="34" charset="0"/>
                <a:cs typeface="Times New Roman" panose="02020603050405020304" pitchFamily="18" charset="0"/>
              </a:rPr>
              <a:t>in 2021. </a:t>
            </a:r>
          </a:p>
        </p:txBody>
      </p:sp>
      <p:sp>
        <p:nvSpPr>
          <p:cNvPr id="20" name="CuadroTexto 19">
            <a:extLst>
              <a:ext uri="{FF2B5EF4-FFF2-40B4-BE49-F238E27FC236}">
                <a16:creationId xmlns:a16="http://schemas.microsoft.com/office/drawing/2014/main" id="{C7A9AD38-0B1D-0648-84B4-10D45E71EE60}"/>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77418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3294F3-7685-AE4A-A93C-08DDDC9B71D7}"/>
              </a:ext>
            </a:extLst>
          </p:cNvPr>
          <p:cNvSpPr txBox="1"/>
          <p:nvPr/>
        </p:nvSpPr>
        <p:spPr>
          <a:xfrm>
            <a:off x="252060" y="146744"/>
            <a:ext cx="1287532" cy="200055"/>
          </a:xfrm>
          <a:prstGeom prst="rect">
            <a:avLst/>
          </a:prstGeom>
          <a:noFill/>
        </p:spPr>
        <p:txBody>
          <a:bodyPr wrap="none" rtlCol="0">
            <a:spAutoFit/>
          </a:bodyPr>
          <a:lstStyle/>
          <a:p>
            <a:r>
              <a:rPr lang="es-CL" sz="700" b="1" spc="300" dirty="0">
                <a:solidFill>
                  <a:srgbClr val="41403C"/>
                </a:solidFill>
                <a:latin typeface="Corbel" panose="020B0503020204020204" pitchFamily="34" charset="0"/>
                <a:cs typeface="Arial" panose="020B0604020202020204" pitchFamily="34" charset="0"/>
              </a:rPr>
              <a:t>BRAND MATRIX</a:t>
            </a:r>
          </a:p>
        </p:txBody>
      </p:sp>
      <p:cxnSp>
        <p:nvCxnSpPr>
          <p:cNvPr id="7" name="Conector recto de flecha 6">
            <a:extLst>
              <a:ext uri="{FF2B5EF4-FFF2-40B4-BE49-F238E27FC236}">
                <a16:creationId xmlns:a16="http://schemas.microsoft.com/office/drawing/2014/main" id="{9429C04C-0BFF-ED40-88CD-0220E8B45D25}"/>
              </a:ext>
            </a:extLst>
          </p:cNvPr>
          <p:cNvCxnSpPr>
            <a:cxnSpLocks/>
          </p:cNvCxnSpPr>
          <p:nvPr/>
        </p:nvCxnSpPr>
        <p:spPr>
          <a:xfrm flipV="1">
            <a:off x="5789906" y="1479692"/>
            <a:ext cx="0" cy="4311014"/>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Conector recto de flecha 9">
            <a:extLst>
              <a:ext uri="{FF2B5EF4-FFF2-40B4-BE49-F238E27FC236}">
                <a16:creationId xmlns:a16="http://schemas.microsoft.com/office/drawing/2014/main" id="{924C8A67-C35A-C04D-AD1C-BDCD1441231C}"/>
              </a:ext>
            </a:extLst>
          </p:cNvPr>
          <p:cNvCxnSpPr>
            <a:cxnSpLocks/>
          </p:cNvCxnSpPr>
          <p:nvPr/>
        </p:nvCxnSpPr>
        <p:spPr>
          <a:xfrm>
            <a:off x="881079" y="3475787"/>
            <a:ext cx="10187315" cy="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Conector recto 18">
            <a:extLst>
              <a:ext uri="{FF2B5EF4-FFF2-40B4-BE49-F238E27FC236}">
                <a16:creationId xmlns:a16="http://schemas.microsoft.com/office/drawing/2014/main" id="{71A2B057-2DFA-9541-88F1-E5517AA5F941}"/>
              </a:ext>
            </a:extLst>
          </p:cNvPr>
          <p:cNvCxnSpPr>
            <a:cxnSpLocks/>
          </p:cNvCxnSpPr>
          <p:nvPr/>
        </p:nvCxnSpPr>
        <p:spPr>
          <a:xfrm>
            <a:off x="595908" y="4244595"/>
            <a:ext cx="0" cy="173541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0" name="Conector recto 19">
            <a:extLst>
              <a:ext uri="{FF2B5EF4-FFF2-40B4-BE49-F238E27FC236}">
                <a16:creationId xmlns:a16="http://schemas.microsoft.com/office/drawing/2014/main" id="{4F6D5D58-5D10-224E-898A-F937B542B2FC}"/>
              </a:ext>
            </a:extLst>
          </p:cNvPr>
          <p:cNvCxnSpPr>
            <a:cxnSpLocks/>
          </p:cNvCxnSpPr>
          <p:nvPr/>
        </p:nvCxnSpPr>
        <p:spPr>
          <a:xfrm flipH="1">
            <a:off x="656405" y="5980013"/>
            <a:ext cx="440105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8" name="Conector recto de flecha 27">
            <a:extLst>
              <a:ext uri="{FF2B5EF4-FFF2-40B4-BE49-F238E27FC236}">
                <a16:creationId xmlns:a16="http://schemas.microsoft.com/office/drawing/2014/main" id="{CA37F342-828E-614D-A4AB-C5E61E45640C}"/>
              </a:ext>
            </a:extLst>
          </p:cNvPr>
          <p:cNvCxnSpPr>
            <a:cxnSpLocks/>
          </p:cNvCxnSpPr>
          <p:nvPr/>
        </p:nvCxnSpPr>
        <p:spPr>
          <a:xfrm flipV="1">
            <a:off x="588484" y="1604113"/>
            <a:ext cx="0" cy="117871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0" name="CuadroTexto 39">
            <a:extLst>
              <a:ext uri="{FF2B5EF4-FFF2-40B4-BE49-F238E27FC236}">
                <a16:creationId xmlns:a16="http://schemas.microsoft.com/office/drawing/2014/main" id="{3BBA7B9B-4E66-4D4A-9885-AD03E90E7D7A}"/>
              </a:ext>
            </a:extLst>
          </p:cNvPr>
          <p:cNvSpPr txBox="1"/>
          <p:nvPr/>
        </p:nvSpPr>
        <p:spPr>
          <a:xfrm rot="16200000">
            <a:off x="-81115" y="3299182"/>
            <a:ext cx="1354050" cy="253916"/>
          </a:xfrm>
          <a:prstGeom prst="rect">
            <a:avLst/>
          </a:prstGeom>
          <a:noFill/>
        </p:spPr>
        <p:txBody>
          <a:bodyPr wrap="square" rtlCol="0">
            <a:spAutoFit/>
          </a:bodyPr>
          <a:lstStyle/>
          <a:p>
            <a:pPr algn="ctr"/>
            <a:r>
              <a:rPr lang="es-CL" sz="1050" b="1" spc="300" dirty="0">
                <a:solidFill>
                  <a:srgbClr val="F27547"/>
                </a:solidFill>
                <a:latin typeface="Corbel" panose="020B0503020204020204" pitchFamily="34" charset="0"/>
                <a:cs typeface="Meta Serif OT Light" panose="02010504050101020102" pitchFamily="2" charset="77"/>
              </a:rPr>
              <a:t>POTENTIAL</a:t>
            </a:r>
          </a:p>
        </p:txBody>
      </p:sp>
      <p:sp>
        <p:nvSpPr>
          <p:cNvPr id="41" name="CuadroTexto 40">
            <a:extLst>
              <a:ext uri="{FF2B5EF4-FFF2-40B4-BE49-F238E27FC236}">
                <a16:creationId xmlns:a16="http://schemas.microsoft.com/office/drawing/2014/main" id="{53D9807A-14D6-7B46-970A-8999E4E642AD}"/>
              </a:ext>
            </a:extLst>
          </p:cNvPr>
          <p:cNvSpPr txBox="1"/>
          <p:nvPr/>
        </p:nvSpPr>
        <p:spPr>
          <a:xfrm>
            <a:off x="881079" y="1632900"/>
            <a:ext cx="1233936" cy="307777"/>
          </a:xfrm>
          <a:prstGeom prst="rect">
            <a:avLst/>
          </a:prstGeom>
          <a:noFill/>
        </p:spPr>
        <p:txBody>
          <a:bodyPr wrap="square" rtlCol="0">
            <a:spAutoFit/>
          </a:bodyPr>
          <a:lstStyle/>
          <a:p>
            <a:r>
              <a:rPr lang="en-US" sz="1400" spc="200" dirty="0">
                <a:latin typeface="Georgia" panose="02040502050405020303" pitchFamily="18" charset="0"/>
                <a:cs typeface="Meta Serif OT Light" panose="02010504050101020102" pitchFamily="2" charset="77"/>
              </a:rPr>
              <a:t>INVEST</a:t>
            </a:r>
            <a:endParaRPr lang="en-US" spc="200" dirty="0">
              <a:latin typeface="Georgia" panose="02040502050405020303" pitchFamily="18" charset="0"/>
              <a:cs typeface="Meta Serif OT Light" panose="02010504050101020102" pitchFamily="2" charset="77"/>
            </a:endParaRPr>
          </a:p>
        </p:txBody>
      </p:sp>
      <p:sp>
        <p:nvSpPr>
          <p:cNvPr id="50" name="CuadroTexto 49">
            <a:extLst>
              <a:ext uri="{FF2B5EF4-FFF2-40B4-BE49-F238E27FC236}">
                <a16:creationId xmlns:a16="http://schemas.microsoft.com/office/drawing/2014/main" id="{89368D25-4A4B-E34E-8B01-5A4A869DCEE0}"/>
              </a:ext>
            </a:extLst>
          </p:cNvPr>
          <p:cNvSpPr txBox="1"/>
          <p:nvPr/>
        </p:nvSpPr>
        <p:spPr>
          <a:xfrm>
            <a:off x="858437" y="2332559"/>
            <a:ext cx="5112147" cy="415498"/>
          </a:xfrm>
          <a:prstGeom prst="rect">
            <a:avLst/>
          </a:prstGeom>
          <a:noFill/>
        </p:spPr>
        <p:txBody>
          <a:bodyPr wrap="square" rtlCol="0">
            <a:spAutoFit/>
          </a:bodyPr>
          <a:lstStyle/>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Critical bets for future growth.</a:t>
            </a:r>
          </a:p>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Growing in value and </a:t>
            </a:r>
            <a:r>
              <a:rPr lang="es-CL" sz="1050" dirty="0" err="1">
                <a:solidFill>
                  <a:srgbClr val="524F4B"/>
                </a:solidFill>
                <a:latin typeface="Corbel" panose="020B0503020204020204" pitchFamily="34" charset="0"/>
                <a:cs typeface="Meta Serif OT Book" panose="02010604050101020102" pitchFamily="2" charset="77"/>
              </a:rPr>
              <a:t>increasing</a:t>
            </a:r>
            <a:r>
              <a:rPr lang="es-CL" sz="1050" dirty="0">
                <a:solidFill>
                  <a:srgbClr val="524F4B"/>
                </a:solidFill>
                <a:latin typeface="Corbel" panose="020B0503020204020204" pitchFamily="34" charset="0"/>
                <a:cs typeface="Meta Serif OT Book" panose="02010604050101020102" pitchFamily="2" charset="77"/>
              </a:rPr>
              <a:t> share </a:t>
            </a:r>
            <a:r>
              <a:rPr lang="es-CL" sz="1050" dirty="0" err="1">
                <a:solidFill>
                  <a:srgbClr val="524F4B"/>
                </a:solidFill>
                <a:latin typeface="Corbel" panose="020B0503020204020204" pitchFamily="34" charset="0"/>
                <a:cs typeface="Meta Serif OT Book" panose="02010604050101020102" pitchFamily="2" charset="77"/>
              </a:rPr>
              <a:t>significantly</a:t>
            </a:r>
            <a:r>
              <a:rPr lang="es-CL" sz="1050" dirty="0">
                <a:solidFill>
                  <a:srgbClr val="524F4B"/>
                </a:solidFill>
                <a:latin typeface="Corbel" panose="020B0503020204020204" pitchFamily="34" charset="0"/>
                <a:cs typeface="Meta Serif OT Book" panose="02010604050101020102" pitchFamily="2" charset="77"/>
              </a:rPr>
              <a:t> faster.</a:t>
            </a:r>
            <a:endParaRPr lang="es-CL" sz="900" dirty="0">
              <a:solidFill>
                <a:srgbClr val="524F4B"/>
              </a:solidFill>
              <a:latin typeface="Meta Serif OT Book" panose="02010604050101020102" pitchFamily="2" charset="77"/>
              <a:cs typeface="Meta Serif OT Book" panose="02010604050101020102" pitchFamily="2" charset="77"/>
            </a:endParaRPr>
          </a:p>
        </p:txBody>
      </p:sp>
      <p:sp>
        <p:nvSpPr>
          <p:cNvPr id="52" name="CuadroTexto 51">
            <a:extLst>
              <a:ext uri="{FF2B5EF4-FFF2-40B4-BE49-F238E27FC236}">
                <a16:creationId xmlns:a16="http://schemas.microsoft.com/office/drawing/2014/main" id="{7FB23FE7-06E5-4E41-83E0-2AF6C6C35DE4}"/>
              </a:ext>
            </a:extLst>
          </p:cNvPr>
          <p:cNvSpPr txBox="1"/>
          <p:nvPr/>
        </p:nvSpPr>
        <p:spPr>
          <a:xfrm>
            <a:off x="871458" y="2027987"/>
            <a:ext cx="245872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STRATEGIC OBJECTIVE</a:t>
            </a:r>
          </a:p>
        </p:txBody>
      </p:sp>
      <p:sp>
        <p:nvSpPr>
          <p:cNvPr id="76" name="CuadroTexto 75">
            <a:extLst>
              <a:ext uri="{FF2B5EF4-FFF2-40B4-BE49-F238E27FC236}">
                <a16:creationId xmlns:a16="http://schemas.microsoft.com/office/drawing/2014/main" id="{2E2BD64D-82D1-A740-B521-6D40A8063C88}"/>
              </a:ext>
            </a:extLst>
          </p:cNvPr>
          <p:cNvSpPr txBox="1"/>
          <p:nvPr/>
        </p:nvSpPr>
        <p:spPr>
          <a:xfrm>
            <a:off x="252060" y="1309377"/>
            <a:ext cx="687695" cy="253916"/>
          </a:xfrm>
          <a:prstGeom prst="rect">
            <a:avLst/>
          </a:prstGeom>
          <a:noFill/>
        </p:spPr>
        <p:txBody>
          <a:bodyPr wrap="square" rtlCol="0">
            <a:spAutoFit/>
          </a:bodyPr>
          <a:lstStyle/>
          <a:p>
            <a:r>
              <a:rPr lang="es-CL" sz="1050" b="1" spc="300" dirty="0">
                <a:solidFill>
                  <a:srgbClr val="524F4B"/>
                </a:solidFill>
                <a:latin typeface="Corbel" panose="020B0503020204020204" pitchFamily="34" charset="0"/>
                <a:cs typeface="Meta Serif OT Light" panose="02010504050101020102" pitchFamily="2" charset="77"/>
              </a:rPr>
              <a:t>HIGH</a:t>
            </a:r>
          </a:p>
        </p:txBody>
      </p:sp>
      <p:sp>
        <p:nvSpPr>
          <p:cNvPr id="77" name="CuadroTexto 76">
            <a:extLst>
              <a:ext uri="{FF2B5EF4-FFF2-40B4-BE49-F238E27FC236}">
                <a16:creationId xmlns:a16="http://schemas.microsoft.com/office/drawing/2014/main" id="{D2B3DE1A-8B04-8F4A-8C16-37E6D8B90368}"/>
              </a:ext>
            </a:extLst>
          </p:cNvPr>
          <p:cNvSpPr txBox="1"/>
          <p:nvPr/>
        </p:nvSpPr>
        <p:spPr>
          <a:xfrm>
            <a:off x="194760" y="5970198"/>
            <a:ext cx="1174663" cy="253916"/>
          </a:xfrm>
          <a:prstGeom prst="rect">
            <a:avLst/>
          </a:prstGeom>
          <a:noFill/>
        </p:spPr>
        <p:txBody>
          <a:bodyPr wrap="square" rtlCol="0">
            <a:spAutoFit/>
          </a:bodyPr>
          <a:lstStyle/>
          <a:p>
            <a:r>
              <a:rPr lang="es-ES" sz="1050" b="1" spc="300" dirty="0">
                <a:solidFill>
                  <a:srgbClr val="524F4B"/>
                </a:solidFill>
                <a:latin typeface="Corbel" panose="020B0503020204020204" pitchFamily="34" charset="0"/>
                <a:cs typeface="Meta Serif OT Light" panose="02010504050101020102" pitchFamily="2" charset="77"/>
              </a:rPr>
              <a:t>LOW</a:t>
            </a:r>
            <a:endParaRPr lang="es-CL" sz="1050" b="1" spc="300" dirty="0">
              <a:solidFill>
                <a:srgbClr val="524F4B"/>
              </a:solidFill>
              <a:latin typeface="Corbel" panose="020B0503020204020204" pitchFamily="34" charset="0"/>
              <a:cs typeface="Meta Serif OT Light" panose="02010504050101020102" pitchFamily="2" charset="77"/>
            </a:endParaRPr>
          </a:p>
        </p:txBody>
      </p:sp>
      <p:sp>
        <p:nvSpPr>
          <p:cNvPr id="81" name="CuadroTexto 80">
            <a:extLst>
              <a:ext uri="{FF2B5EF4-FFF2-40B4-BE49-F238E27FC236}">
                <a16:creationId xmlns:a16="http://schemas.microsoft.com/office/drawing/2014/main" id="{94E28342-ECCB-1B4F-9442-4A65230F6BB6}"/>
              </a:ext>
            </a:extLst>
          </p:cNvPr>
          <p:cNvSpPr txBox="1"/>
          <p:nvPr/>
        </p:nvSpPr>
        <p:spPr>
          <a:xfrm>
            <a:off x="864478" y="2866886"/>
            <a:ext cx="245872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INVESTMENT LOGIC</a:t>
            </a:r>
          </a:p>
        </p:txBody>
      </p:sp>
      <p:sp>
        <p:nvSpPr>
          <p:cNvPr id="84" name="CuadroTexto 83">
            <a:extLst>
              <a:ext uri="{FF2B5EF4-FFF2-40B4-BE49-F238E27FC236}">
                <a16:creationId xmlns:a16="http://schemas.microsoft.com/office/drawing/2014/main" id="{92EA36A4-AE68-8449-9242-61DE1A3CBB9B}"/>
              </a:ext>
            </a:extLst>
          </p:cNvPr>
          <p:cNvSpPr txBox="1"/>
          <p:nvPr/>
        </p:nvSpPr>
        <p:spPr>
          <a:xfrm>
            <a:off x="5122160" y="5856624"/>
            <a:ext cx="1354050" cy="253916"/>
          </a:xfrm>
          <a:prstGeom prst="rect">
            <a:avLst/>
          </a:prstGeom>
          <a:noFill/>
        </p:spPr>
        <p:txBody>
          <a:bodyPr wrap="square" rtlCol="0">
            <a:spAutoFit/>
          </a:bodyPr>
          <a:lstStyle/>
          <a:p>
            <a:pPr algn="ctr"/>
            <a:r>
              <a:rPr lang="es-CL" sz="1050" b="1" spc="300" dirty="0">
                <a:solidFill>
                  <a:srgbClr val="F27547"/>
                </a:solidFill>
                <a:latin typeface="Corbel" panose="020B0503020204020204" pitchFamily="34" charset="0"/>
                <a:cs typeface="Meta Serif OT Light" panose="02010504050101020102" pitchFamily="2" charset="77"/>
              </a:rPr>
              <a:t>RELEVANCE</a:t>
            </a:r>
          </a:p>
        </p:txBody>
      </p:sp>
      <p:cxnSp>
        <p:nvCxnSpPr>
          <p:cNvPr id="87" name="Conector recto de flecha 86">
            <a:extLst>
              <a:ext uri="{FF2B5EF4-FFF2-40B4-BE49-F238E27FC236}">
                <a16:creationId xmlns:a16="http://schemas.microsoft.com/office/drawing/2014/main" id="{FDCB628E-2C1C-A54B-BC23-ECC483C60B4E}"/>
              </a:ext>
            </a:extLst>
          </p:cNvPr>
          <p:cNvCxnSpPr>
            <a:cxnSpLocks/>
          </p:cNvCxnSpPr>
          <p:nvPr/>
        </p:nvCxnSpPr>
        <p:spPr>
          <a:xfrm>
            <a:off x="6476210" y="5980013"/>
            <a:ext cx="4431229" cy="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9" name="CuadroTexto 88">
            <a:extLst>
              <a:ext uri="{FF2B5EF4-FFF2-40B4-BE49-F238E27FC236}">
                <a16:creationId xmlns:a16="http://schemas.microsoft.com/office/drawing/2014/main" id="{FEA8B595-DCCB-7F40-81F6-E5B6F141F2C0}"/>
              </a:ext>
            </a:extLst>
          </p:cNvPr>
          <p:cNvSpPr txBox="1"/>
          <p:nvPr/>
        </p:nvSpPr>
        <p:spPr>
          <a:xfrm>
            <a:off x="10907439" y="5856624"/>
            <a:ext cx="687695" cy="253916"/>
          </a:xfrm>
          <a:prstGeom prst="rect">
            <a:avLst/>
          </a:prstGeom>
          <a:noFill/>
        </p:spPr>
        <p:txBody>
          <a:bodyPr wrap="square" rtlCol="0">
            <a:spAutoFit/>
          </a:bodyPr>
          <a:lstStyle/>
          <a:p>
            <a:r>
              <a:rPr lang="es-CL" sz="1050" b="1" spc="300" dirty="0">
                <a:solidFill>
                  <a:srgbClr val="524F4B"/>
                </a:solidFill>
                <a:latin typeface="Corbel" panose="020B0503020204020204" pitchFamily="34" charset="0"/>
                <a:cs typeface="Meta Serif OT Light" panose="02010504050101020102" pitchFamily="2" charset="77"/>
              </a:rPr>
              <a:t>HIGH</a:t>
            </a:r>
          </a:p>
        </p:txBody>
      </p:sp>
      <p:sp>
        <p:nvSpPr>
          <p:cNvPr id="90" name="CuadroTexto 89">
            <a:extLst>
              <a:ext uri="{FF2B5EF4-FFF2-40B4-BE49-F238E27FC236}">
                <a16:creationId xmlns:a16="http://schemas.microsoft.com/office/drawing/2014/main" id="{7449559D-7533-F34B-9FEE-E6A6E4897C6C}"/>
              </a:ext>
            </a:extLst>
          </p:cNvPr>
          <p:cNvSpPr txBox="1"/>
          <p:nvPr/>
        </p:nvSpPr>
        <p:spPr>
          <a:xfrm>
            <a:off x="881079" y="3830977"/>
            <a:ext cx="1233936" cy="307777"/>
          </a:xfrm>
          <a:prstGeom prst="rect">
            <a:avLst/>
          </a:prstGeom>
          <a:noFill/>
        </p:spPr>
        <p:txBody>
          <a:bodyPr wrap="square" rtlCol="0">
            <a:spAutoFit/>
          </a:bodyPr>
          <a:lstStyle/>
          <a:p>
            <a:r>
              <a:rPr lang="es-CL" sz="1400" spc="200" dirty="0">
                <a:latin typeface="Georgia" panose="02040502050405020303" pitchFamily="18" charset="0"/>
                <a:cs typeface="Meta Serif OT Light" panose="02010504050101020102" pitchFamily="2" charset="77"/>
              </a:rPr>
              <a:t>WATCH</a:t>
            </a:r>
            <a:endParaRPr lang="es-CL" spc="200" dirty="0">
              <a:latin typeface="Georgia" panose="02040502050405020303" pitchFamily="18" charset="0"/>
              <a:cs typeface="Meta Serif OT Light" panose="02010504050101020102" pitchFamily="2" charset="77"/>
            </a:endParaRPr>
          </a:p>
        </p:txBody>
      </p:sp>
      <p:sp>
        <p:nvSpPr>
          <p:cNvPr id="92" name="CuadroTexto 91">
            <a:extLst>
              <a:ext uri="{FF2B5EF4-FFF2-40B4-BE49-F238E27FC236}">
                <a16:creationId xmlns:a16="http://schemas.microsoft.com/office/drawing/2014/main" id="{434FDF8C-8862-BE45-B9C3-A89A5B6D3E15}"/>
              </a:ext>
            </a:extLst>
          </p:cNvPr>
          <p:cNvSpPr txBox="1"/>
          <p:nvPr/>
        </p:nvSpPr>
        <p:spPr>
          <a:xfrm>
            <a:off x="865417" y="4516676"/>
            <a:ext cx="3938279" cy="577081"/>
          </a:xfrm>
          <a:prstGeom prst="rect">
            <a:avLst/>
          </a:prstGeom>
          <a:noFill/>
        </p:spPr>
        <p:txBody>
          <a:bodyPr wrap="square" rtlCol="0">
            <a:spAutoFit/>
          </a:bodyPr>
          <a:lstStyle/>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Lower relative priority.</a:t>
            </a:r>
          </a:p>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Promoting profitability improvement and monitoring alternatives for change brand trajectory.</a:t>
            </a:r>
            <a:endParaRPr lang="es-CL" sz="900" dirty="0">
              <a:solidFill>
                <a:srgbClr val="524F4B"/>
              </a:solidFill>
              <a:latin typeface="Meta Serif OT Book" panose="02010604050101020102" pitchFamily="2" charset="77"/>
              <a:cs typeface="Meta Serif OT Book" panose="02010604050101020102" pitchFamily="2" charset="77"/>
            </a:endParaRPr>
          </a:p>
        </p:txBody>
      </p:sp>
      <p:sp>
        <p:nvSpPr>
          <p:cNvPr id="93" name="CuadroTexto 92">
            <a:extLst>
              <a:ext uri="{FF2B5EF4-FFF2-40B4-BE49-F238E27FC236}">
                <a16:creationId xmlns:a16="http://schemas.microsoft.com/office/drawing/2014/main" id="{775D48E2-7BF0-1F40-AAC3-95F7D00E1F85}"/>
              </a:ext>
            </a:extLst>
          </p:cNvPr>
          <p:cNvSpPr txBox="1"/>
          <p:nvPr/>
        </p:nvSpPr>
        <p:spPr>
          <a:xfrm>
            <a:off x="871458" y="4226064"/>
            <a:ext cx="245872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STRATEGIC OBJECTIVE</a:t>
            </a:r>
          </a:p>
        </p:txBody>
      </p:sp>
      <p:sp>
        <p:nvSpPr>
          <p:cNvPr id="94" name="CuadroTexto 93">
            <a:extLst>
              <a:ext uri="{FF2B5EF4-FFF2-40B4-BE49-F238E27FC236}">
                <a16:creationId xmlns:a16="http://schemas.microsoft.com/office/drawing/2014/main" id="{72784DEE-2AD8-2A4F-834A-0FC98922C631}"/>
              </a:ext>
            </a:extLst>
          </p:cNvPr>
          <p:cNvSpPr txBox="1"/>
          <p:nvPr/>
        </p:nvSpPr>
        <p:spPr>
          <a:xfrm>
            <a:off x="864557" y="5152912"/>
            <a:ext cx="223520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INVESTMENT LOGIC</a:t>
            </a:r>
          </a:p>
        </p:txBody>
      </p:sp>
      <p:sp>
        <p:nvSpPr>
          <p:cNvPr id="95" name="CuadroTexto 94">
            <a:extLst>
              <a:ext uri="{FF2B5EF4-FFF2-40B4-BE49-F238E27FC236}">
                <a16:creationId xmlns:a16="http://schemas.microsoft.com/office/drawing/2014/main" id="{2595D27A-68E9-BA41-83C6-66F41CF0B7F6}"/>
              </a:ext>
            </a:extLst>
          </p:cNvPr>
          <p:cNvSpPr txBox="1"/>
          <p:nvPr/>
        </p:nvSpPr>
        <p:spPr>
          <a:xfrm>
            <a:off x="867419" y="5456596"/>
            <a:ext cx="3936277" cy="253916"/>
          </a:xfrm>
          <a:prstGeom prst="rect">
            <a:avLst/>
          </a:prstGeom>
          <a:noFill/>
        </p:spPr>
        <p:txBody>
          <a:bodyPr wrap="square" rtlCol="0">
            <a:spAutoFit/>
          </a:bodyPr>
          <a:lstStyle/>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Minimal to no investment.</a:t>
            </a:r>
            <a:endParaRPr lang="es-CL" sz="1050" dirty="0">
              <a:solidFill>
                <a:srgbClr val="524F4B"/>
              </a:solidFill>
              <a:latin typeface="Meta Serif OT Book" panose="02010604050101020102" pitchFamily="2" charset="77"/>
              <a:cs typeface="Meta Serif OT Book" panose="02010604050101020102" pitchFamily="2" charset="77"/>
            </a:endParaRPr>
          </a:p>
        </p:txBody>
      </p:sp>
      <p:sp>
        <p:nvSpPr>
          <p:cNvPr id="96" name="CuadroTexto 95">
            <a:extLst>
              <a:ext uri="{FF2B5EF4-FFF2-40B4-BE49-F238E27FC236}">
                <a16:creationId xmlns:a16="http://schemas.microsoft.com/office/drawing/2014/main" id="{ED344493-D47B-E94E-9E47-20376AC04A3C}"/>
              </a:ext>
            </a:extLst>
          </p:cNvPr>
          <p:cNvSpPr txBox="1"/>
          <p:nvPr/>
        </p:nvSpPr>
        <p:spPr>
          <a:xfrm>
            <a:off x="6393397" y="1632900"/>
            <a:ext cx="1868375" cy="307777"/>
          </a:xfrm>
          <a:prstGeom prst="rect">
            <a:avLst/>
          </a:prstGeom>
          <a:noFill/>
        </p:spPr>
        <p:txBody>
          <a:bodyPr wrap="square" rtlCol="0">
            <a:spAutoFit/>
          </a:bodyPr>
          <a:lstStyle/>
          <a:p>
            <a:r>
              <a:rPr lang="es-CL" sz="1400" spc="200" dirty="0">
                <a:latin typeface="Georgia" panose="02040502050405020303" pitchFamily="18" charset="0"/>
                <a:cs typeface="Meta Serif OT Light" panose="02010504050101020102" pitchFamily="2" charset="77"/>
              </a:rPr>
              <a:t>PRINCIPAL</a:t>
            </a:r>
            <a:endParaRPr lang="es-CL" spc="200" dirty="0">
              <a:latin typeface="Georgia" panose="02040502050405020303" pitchFamily="18" charset="0"/>
              <a:cs typeface="Meta Serif OT Light" panose="02010504050101020102" pitchFamily="2" charset="77"/>
            </a:endParaRPr>
          </a:p>
        </p:txBody>
      </p:sp>
      <p:sp>
        <p:nvSpPr>
          <p:cNvPr id="98" name="CuadroTexto 97">
            <a:extLst>
              <a:ext uri="{FF2B5EF4-FFF2-40B4-BE49-F238E27FC236}">
                <a16:creationId xmlns:a16="http://schemas.microsoft.com/office/drawing/2014/main" id="{031D1038-5652-7F4F-A0FC-5C721FD6C040}"/>
              </a:ext>
            </a:extLst>
          </p:cNvPr>
          <p:cNvSpPr txBox="1"/>
          <p:nvPr/>
        </p:nvSpPr>
        <p:spPr>
          <a:xfrm>
            <a:off x="6415992" y="2332559"/>
            <a:ext cx="4532144" cy="577081"/>
          </a:xfrm>
          <a:prstGeom prst="rect">
            <a:avLst/>
          </a:prstGeom>
          <a:noFill/>
        </p:spPr>
        <p:txBody>
          <a:bodyPr wrap="square" rtlCol="0">
            <a:spAutoFit/>
          </a:bodyPr>
          <a:lstStyle/>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Key today / strong growth tomorrow.</a:t>
            </a:r>
          </a:p>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Growing in value and </a:t>
            </a:r>
            <a:r>
              <a:rPr lang="es-CL" sz="1050" dirty="0" err="1">
                <a:solidFill>
                  <a:srgbClr val="524F4B"/>
                </a:solidFill>
                <a:latin typeface="Corbel" panose="020B0503020204020204" pitchFamily="34" charset="0"/>
                <a:cs typeface="Meta Serif OT Book" panose="02010604050101020102" pitchFamily="2" charset="77"/>
              </a:rPr>
              <a:t>increasing</a:t>
            </a:r>
            <a:r>
              <a:rPr lang="es-CL" sz="1050" dirty="0">
                <a:solidFill>
                  <a:srgbClr val="524F4B"/>
                </a:solidFill>
                <a:latin typeface="Corbel" panose="020B0503020204020204" pitchFamily="34" charset="0"/>
                <a:cs typeface="Meta Serif OT Book" panose="02010604050101020102" pitchFamily="2" charset="77"/>
              </a:rPr>
              <a:t> participation compared to category of reference in the market.</a:t>
            </a:r>
            <a:endParaRPr lang="es-CL" sz="700" dirty="0">
              <a:solidFill>
                <a:srgbClr val="524F4B"/>
              </a:solidFill>
              <a:latin typeface="Meta Serif OT Book" panose="02010604050101020102" pitchFamily="2" charset="77"/>
              <a:cs typeface="Meta Serif OT Book" panose="02010604050101020102" pitchFamily="2" charset="77"/>
            </a:endParaRPr>
          </a:p>
        </p:txBody>
      </p:sp>
      <p:sp>
        <p:nvSpPr>
          <p:cNvPr id="99" name="CuadroTexto 98">
            <a:extLst>
              <a:ext uri="{FF2B5EF4-FFF2-40B4-BE49-F238E27FC236}">
                <a16:creationId xmlns:a16="http://schemas.microsoft.com/office/drawing/2014/main" id="{A016A398-7F78-1D41-847F-9F8EC54A4292}"/>
              </a:ext>
            </a:extLst>
          </p:cNvPr>
          <p:cNvSpPr txBox="1"/>
          <p:nvPr/>
        </p:nvSpPr>
        <p:spPr>
          <a:xfrm>
            <a:off x="6411697" y="2021007"/>
            <a:ext cx="245872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STRATEGIC OBJECTIVE</a:t>
            </a:r>
          </a:p>
        </p:txBody>
      </p:sp>
      <p:sp>
        <p:nvSpPr>
          <p:cNvPr id="100" name="CuadroTexto 99">
            <a:extLst>
              <a:ext uri="{FF2B5EF4-FFF2-40B4-BE49-F238E27FC236}">
                <a16:creationId xmlns:a16="http://schemas.microsoft.com/office/drawing/2014/main" id="{041ACD19-07D9-DA4C-9864-ED6BE7085B1C}"/>
              </a:ext>
            </a:extLst>
          </p:cNvPr>
          <p:cNvSpPr txBox="1"/>
          <p:nvPr/>
        </p:nvSpPr>
        <p:spPr>
          <a:xfrm>
            <a:off x="6439617" y="2859394"/>
            <a:ext cx="245872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INVESTMENT LOGIC</a:t>
            </a:r>
          </a:p>
        </p:txBody>
      </p:sp>
      <p:sp>
        <p:nvSpPr>
          <p:cNvPr id="101" name="CuadroTexto 100">
            <a:extLst>
              <a:ext uri="{FF2B5EF4-FFF2-40B4-BE49-F238E27FC236}">
                <a16:creationId xmlns:a16="http://schemas.microsoft.com/office/drawing/2014/main" id="{3310792B-5E6A-CC4E-B7E3-24AA57C7DFEF}"/>
              </a:ext>
            </a:extLst>
          </p:cNvPr>
          <p:cNvSpPr txBox="1"/>
          <p:nvPr/>
        </p:nvSpPr>
        <p:spPr>
          <a:xfrm>
            <a:off x="6402547" y="3123759"/>
            <a:ext cx="3936277" cy="284437"/>
          </a:xfrm>
          <a:prstGeom prst="rect">
            <a:avLst/>
          </a:prstGeom>
          <a:noFill/>
        </p:spPr>
        <p:txBody>
          <a:bodyPr wrap="square" rtlCol="0">
            <a:spAutoFit/>
          </a:bodyPr>
          <a:lstStyle/>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Inversión promedio respecto al portfolio de la compañía.</a:t>
            </a:r>
          </a:p>
          <a:p>
            <a:pPr>
              <a:lnSpc>
                <a:spcPts val="0"/>
              </a:lnSpc>
            </a:pPr>
            <a:endParaRPr lang="es-CL" sz="900" dirty="0">
              <a:solidFill>
                <a:srgbClr val="524F4B"/>
              </a:solidFill>
              <a:latin typeface="Corbel" panose="020B0503020204020204" pitchFamily="34" charset="0"/>
              <a:cs typeface="Meta Serif OT Medium" panose="02010604050101020102" pitchFamily="2" charset="77"/>
            </a:endParaRPr>
          </a:p>
        </p:txBody>
      </p:sp>
      <p:sp>
        <p:nvSpPr>
          <p:cNvPr id="104" name="CuadroTexto 103">
            <a:extLst>
              <a:ext uri="{FF2B5EF4-FFF2-40B4-BE49-F238E27FC236}">
                <a16:creationId xmlns:a16="http://schemas.microsoft.com/office/drawing/2014/main" id="{BA63DF44-585C-774D-80F6-59DB743F90F4}"/>
              </a:ext>
            </a:extLst>
          </p:cNvPr>
          <p:cNvSpPr txBox="1"/>
          <p:nvPr/>
        </p:nvSpPr>
        <p:spPr>
          <a:xfrm>
            <a:off x="6393397" y="3830977"/>
            <a:ext cx="1233936" cy="307777"/>
          </a:xfrm>
          <a:prstGeom prst="rect">
            <a:avLst/>
          </a:prstGeom>
          <a:noFill/>
        </p:spPr>
        <p:txBody>
          <a:bodyPr wrap="square" rtlCol="0">
            <a:spAutoFit/>
          </a:bodyPr>
          <a:lstStyle/>
          <a:p>
            <a:r>
              <a:rPr lang="es-CL" sz="1400" spc="200" dirty="0">
                <a:latin typeface="Georgia" panose="02040502050405020303" pitchFamily="18" charset="0"/>
                <a:cs typeface="Meta Serif OT Light" panose="02010504050101020102" pitchFamily="2" charset="77"/>
              </a:rPr>
              <a:t>PROTECT</a:t>
            </a:r>
          </a:p>
        </p:txBody>
      </p:sp>
      <p:sp>
        <p:nvSpPr>
          <p:cNvPr id="106" name="CuadroTexto 105">
            <a:extLst>
              <a:ext uri="{FF2B5EF4-FFF2-40B4-BE49-F238E27FC236}">
                <a16:creationId xmlns:a16="http://schemas.microsoft.com/office/drawing/2014/main" id="{53F43531-E176-C642-96AA-A0333E059B14}"/>
              </a:ext>
            </a:extLst>
          </p:cNvPr>
          <p:cNvSpPr txBox="1"/>
          <p:nvPr/>
        </p:nvSpPr>
        <p:spPr>
          <a:xfrm>
            <a:off x="6418676" y="4521739"/>
            <a:ext cx="4529460" cy="415498"/>
          </a:xfrm>
          <a:prstGeom prst="rect">
            <a:avLst/>
          </a:prstGeom>
          <a:noFill/>
        </p:spPr>
        <p:txBody>
          <a:bodyPr wrap="square" rtlCol="0">
            <a:spAutoFit/>
          </a:bodyPr>
          <a:lstStyle/>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Improving profitability and at the same time </a:t>
            </a:r>
            <a:r>
              <a:rPr lang="es-CL" sz="1050" smtClean="0">
                <a:solidFill>
                  <a:srgbClr val="524F4B"/>
                </a:solidFill>
                <a:latin typeface="Corbel" panose="020B0503020204020204" pitchFamily="34" charset="0"/>
                <a:cs typeface="Meta Serif OT Book" panose="02010604050101020102" pitchFamily="2" charset="77"/>
              </a:rPr>
              <a:t>maintaining</a:t>
            </a:r>
            <a:r>
              <a:rPr lang="es-CL" sz="1050" dirty="0" smtClean="0">
                <a:solidFill>
                  <a:srgbClr val="524F4B"/>
                </a:solidFill>
                <a:latin typeface="Corbel" panose="020B0503020204020204" pitchFamily="34" charset="0"/>
                <a:cs typeface="Meta Serif OT Book" panose="02010604050101020102" pitchFamily="2" charset="77"/>
              </a:rPr>
              <a:t> </a:t>
            </a:r>
            <a:r>
              <a:rPr lang="es-CL" sz="1050" dirty="0">
                <a:solidFill>
                  <a:srgbClr val="524F4B"/>
                </a:solidFill>
                <a:latin typeface="Corbel" panose="020B0503020204020204" pitchFamily="34" charset="0"/>
                <a:cs typeface="Meta Serif OT Book" panose="02010604050101020102" pitchFamily="2" charset="77"/>
              </a:rPr>
              <a:t>share of market vs. reference category.</a:t>
            </a:r>
            <a:endParaRPr lang="es-CL" sz="700" dirty="0">
              <a:solidFill>
                <a:srgbClr val="524F4B"/>
              </a:solidFill>
              <a:latin typeface="Meta Serif OT Book" panose="02010604050101020102" pitchFamily="2" charset="77"/>
              <a:cs typeface="Meta Serif OT Book" panose="02010604050101020102" pitchFamily="2" charset="77"/>
            </a:endParaRPr>
          </a:p>
        </p:txBody>
      </p:sp>
      <p:sp>
        <p:nvSpPr>
          <p:cNvPr id="107" name="CuadroTexto 106">
            <a:extLst>
              <a:ext uri="{FF2B5EF4-FFF2-40B4-BE49-F238E27FC236}">
                <a16:creationId xmlns:a16="http://schemas.microsoft.com/office/drawing/2014/main" id="{4C3AF065-1CED-CA45-8474-9F2675D3C81A}"/>
              </a:ext>
            </a:extLst>
          </p:cNvPr>
          <p:cNvSpPr txBox="1"/>
          <p:nvPr/>
        </p:nvSpPr>
        <p:spPr>
          <a:xfrm>
            <a:off x="6418676" y="4222611"/>
            <a:ext cx="245872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STRATEGIC OBJECTIVE</a:t>
            </a:r>
          </a:p>
        </p:txBody>
      </p:sp>
      <p:sp>
        <p:nvSpPr>
          <p:cNvPr id="108" name="CuadroTexto 107">
            <a:extLst>
              <a:ext uri="{FF2B5EF4-FFF2-40B4-BE49-F238E27FC236}">
                <a16:creationId xmlns:a16="http://schemas.microsoft.com/office/drawing/2014/main" id="{20981625-38DB-9747-8F88-5C1CBCFBFFF8}"/>
              </a:ext>
            </a:extLst>
          </p:cNvPr>
          <p:cNvSpPr txBox="1"/>
          <p:nvPr/>
        </p:nvSpPr>
        <p:spPr>
          <a:xfrm>
            <a:off x="6411480" y="5152912"/>
            <a:ext cx="2458720" cy="261610"/>
          </a:xfrm>
          <a:prstGeom prst="rect">
            <a:avLst/>
          </a:prstGeom>
          <a:noFill/>
        </p:spPr>
        <p:txBody>
          <a:bodyPr wrap="square" rtlCol="0">
            <a:spAutoFit/>
          </a:bodyPr>
          <a:lstStyle/>
          <a:p>
            <a:r>
              <a:rPr lang="es-CL" sz="1100" b="1" spc="200" dirty="0">
                <a:solidFill>
                  <a:srgbClr val="F27547"/>
                </a:solidFill>
                <a:latin typeface="Corbel" panose="020B0503020204020204" pitchFamily="34" charset="0"/>
                <a:cs typeface="Meta Serif OT Book" panose="02010604050101020102" pitchFamily="2" charset="77"/>
              </a:rPr>
              <a:t>INVESTMENT LOGIC</a:t>
            </a:r>
          </a:p>
        </p:txBody>
      </p:sp>
      <p:sp>
        <p:nvSpPr>
          <p:cNvPr id="109" name="CuadroTexto 108">
            <a:extLst>
              <a:ext uri="{FF2B5EF4-FFF2-40B4-BE49-F238E27FC236}">
                <a16:creationId xmlns:a16="http://schemas.microsoft.com/office/drawing/2014/main" id="{A0E07CC2-BB97-5F42-A483-5D0E7DB6C2A6}"/>
              </a:ext>
            </a:extLst>
          </p:cNvPr>
          <p:cNvSpPr txBox="1"/>
          <p:nvPr/>
        </p:nvSpPr>
        <p:spPr>
          <a:xfrm>
            <a:off x="6411480" y="5446921"/>
            <a:ext cx="3936277" cy="253916"/>
          </a:xfrm>
          <a:prstGeom prst="rect">
            <a:avLst/>
          </a:prstGeom>
          <a:noFill/>
        </p:spPr>
        <p:txBody>
          <a:bodyPr wrap="square" rtlCol="0">
            <a:spAutoFit/>
          </a:bodyPr>
          <a:lstStyle/>
          <a:p>
            <a:pPr marL="171450" indent="-171450">
              <a:buFont typeface="Arial" panose="020B0604020202020204" pitchFamily="34" charset="0"/>
              <a:buChar char="•"/>
            </a:pPr>
            <a:r>
              <a:rPr lang="en-US" sz="1050">
                <a:solidFill>
                  <a:srgbClr val="524F4B"/>
                </a:solidFill>
                <a:latin typeface="Corbel" panose="020B0503020204020204" pitchFamily="34" charset="0"/>
                <a:cs typeface="Meta Serif OT Book" panose="02010604050101020102" pitchFamily="2" charset="77"/>
              </a:rPr>
              <a:t>Relative sub-investment v/s current and average portfolio sales.</a:t>
            </a:r>
            <a:endParaRPr lang="es-CL" sz="1050" dirty="0">
              <a:solidFill>
                <a:srgbClr val="524F4B"/>
              </a:solidFill>
              <a:latin typeface="Corbel" panose="020B0503020204020204" pitchFamily="34" charset="0"/>
              <a:cs typeface="Meta Serif OT Book" panose="02010604050101020102" pitchFamily="2" charset="77"/>
            </a:endParaRPr>
          </a:p>
        </p:txBody>
      </p:sp>
      <p:sp>
        <p:nvSpPr>
          <p:cNvPr id="113" name="CuadroTexto 112">
            <a:extLst>
              <a:ext uri="{FF2B5EF4-FFF2-40B4-BE49-F238E27FC236}">
                <a16:creationId xmlns:a16="http://schemas.microsoft.com/office/drawing/2014/main" id="{C6352E19-77E5-6C4F-8D6F-7A129D5BDD79}"/>
              </a:ext>
            </a:extLst>
          </p:cNvPr>
          <p:cNvSpPr txBox="1"/>
          <p:nvPr/>
        </p:nvSpPr>
        <p:spPr>
          <a:xfrm>
            <a:off x="194760" y="566478"/>
            <a:ext cx="3187026" cy="523220"/>
          </a:xfrm>
          <a:prstGeom prst="rect">
            <a:avLst/>
          </a:prstGeom>
          <a:noFill/>
        </p:spPr>
        <p:txBody>
          <a:bodyPr wrap="none" rtlCol="0">
            <a:spAutoFit/>
          </a:bodyPr>
          <a:lstStyle/>
          <a:p>
            <a:r>
              <a:rPr lang="es-ES" sz="2800" spc="300" dirty="0">
                <a:solidFill>
                  <a:srgbClr val="FF5B35"/>
                </a:solidFill>
                <a:latin typeface="Corbel" panose="020B0503020204020204" pitchFamily="34" charset="0"/>
                <a:cs typeface="Times New Roman" panose="02020603050405020304" pitchFamily="18" charset="0"/>
              </a:rPr>
              <a:t>BRAND </a:t>
            </a:r>
            <a:r>
              <a:rPr lang="es-ES" sz="2800" spc="300" dirty="0">
                <a:solidFill>
                  <a:srgbClr val="524F4B"/>
                </a:solidFill>
                <a:latin typeface="Corbel" panose="020B0503020204020204" pitchFamily="34" charset="0"/>
                <a:cs typeface="Times New Roman" panose="02020603050405020304" pitchFamily="18" charset="0"/>
              </a:rPr>
              <a:t>MATRIX </a:t>
            </a:r>
            <a:endParaRPr lang="es-ES" sz="2800" spc="300" dirty="0">
              <a:solidFill>
                <a:srgbClr val="FF5B35"/>
              </a:solidFill>
              <a:latin typeface="Corbel" panose="020B0503020204020204" pitchFamily="34" charset="0"/>
              <a:cs typeface="Times New Roman" panose="02020603050405020304" pitchFamily="18" charset="0"/>
            </a:endParaRPr>
          </a:p>
        </p:txBody>
      </p:sp>
      <p:sp>
        <p:nvSpPr>
          <p:cNvPr id="114" name="CuadroTexto 113">
            <a:extLst>
              <a:ext uri="{FF2B5EF4-FFF2-40B4-BE49-F238E27FC236}">
                <a16:creationId xmlns:a16="http://schemas.microsoft.com/office/drawing/2014/main" id="{77DD0E99-257E-9040-86E4-F8A0774A1DDA}"/>
              </a:ext>
            </a:extLst>
          </p:cNvPr>
          <p:cNvSpPr txBox="1"/>
          <p:nvPr/>
        </p:nvSpPr>
        <p:spPr>
          <a:xfrm>
            <a:off x="866963" y="3118681"/>
            <a:ext cx="3919663" cy="253916"/>
          </a:xfrm>
          <a:prstGeom prst="rect">
            <a:avLst/>
          </a:prstGeom>
          <a:noFill/>
        </p:spPr>
        <p:txBody>
          <a:bodyPr wrap="none" rtlCol="0">
            <a:spAutoFit/>
          </a:bodyPr>
          <a:lstStyle/>
          <a:p>
            <a:pPr marL="171450" indent="-171450">
              <a:buFont typeface="Arial" panose="020B0604020202020204" pitchFamily="34" charset="0"/>
              <a:buChar char="•"/>
            </a:pPr>
            <a:r>
              <a:rPr lang="es-CL" sz="1050" dirty="0">
                <a:solidFill>
                  <a:srgbClr val="524F4B"/>
                </a:solidFill>
                <a:latin typeface="Corbel" panose="020B0503020204020204" pitchFamily="34" charset="0"/>
                <a:cs typeface="Meta Serif OT Book" panose="02010604050101020102" pitchFamily="2" charset="77"/>
              </a:rPr>
              <a:t>Relative over-investment vs. current and average portfolio sales.</a:t>
            </a:r>
          </a:p>
        </p:txBody>
      </p:sp>
      <p:sp>
        <p:nvSpPr>
          <p:cNvPr id="36" name="CuadroTexto 35">
            <a:extLst>
              <a:ext uri="{FF2B5EF4-FFF2-40B4-BE49-F238E27FC236}">
                <a16:creationId xmlns:a16="http://schemas.microsoft.com/office/drawing/2014/main" id="{3758AD35-FE40-C346-A8BA-1EB005ACFB4E}"/>
              </a:ext>
            </a:extLst>
          </p:cNvPr>
          <p:cNvSpPr txBox="1"/>
          <p:nvPr/>
        </p:nvSpPr>
        <p:spPr>
          <a:xfrm>
            <a:off x="9729077"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3459494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áfico 19">
            <a:extLst>
              <a:ext uri="{FF2B5EF4-FFF2-40B4-BE49-F238E27FC236}">
                <a16:creationId xmlns:a16="http://schemas.microsoft.com/office/drawing/2014/main" id="{6FC0DD55-1030-874E-B4DE-CB3F8A17D51A}"/>
              </a:ext>
            </a:extLst>
          </p:cNvPr>
          <p:cNvGraphicFramePr/>
          <p:nvPr>
            <p:extLst>
              <p:ext uri="{D42A27DB-BD31-4B8C-83A1-F6EECF244321}">
                <p14:modId xmlns:p14="http://schemas.microsoft.com/office/powerpoint/2010/main" val="1365695560"/>
              </p:ext>
            </p:extLst>
          </p:nvPr>
        </p:nvGraphicFramePr>
        <p:xfrm>
          <a:off x="367388" y="2107659"/>
          <a:ext cx="11485562" cy="3673715"/>
        </p:xfrm>
        <a:graphic>
          <a:graphicData uri="http://schemas.openxmlformats.org/drawingml/2006/chart">
            <c:chart xmlns:c="http://schemas.openxmlformats.org/drawingml/2006/chart" xmlns:r="http://schemas.openxmlformats.org/officeDocument/2006/relationships" r:id="rId2"/>
          </a:graphicData>
        </a:graphic>
      </p:graphicFrame>
      <p:sp>
        <p:nvSpPr>
          <p:cNvPr id="35" name="Título 1">
            <a:extLst>
              <a:ext uri="{FF2B5EF4-FFF2-40B4-BE49-F238E27FC236}">
                <a16:creationId xmlns:a16="http://schemas.microsoft.com/office/drawing/2014/main" id="{C8DBB7E3-E470-F7AB-440F-81C036102393}"/>
              </a:ext>
            </a:extLst>
          </p:cNvPr>
          <p:cNvSpPr txBox="1">
            <a:spLocks/>
          </p:cNvSpPr>
          <p:nvPr/>
        </p:nvSpPr>
        <p:spPr>
          <a:xfrm>
            <a:off x="-3874230" y="-3205599"/>
            <a:ext cx="22872620" cy="736291"/>
          </a:xfrm>
          <a:prstGeom prst="rect">
            <a:avLst/>
          </a:prstGeom>
        </p:spPr>
        <p:txBody>
          <a:bodyPr vert="horz"/>
          <a:lstStyle>
            <a:lvl1pPr algn="l" defTabSz="914400" rtl="0" eaLnBrk="1" latinLnBrk="0" hangingPunct="1">
              <a:lnSpc>
                <a:spcPct val="90000"/>
              </a:lnSpc>
              <a:spcBef>
                <a:spcPct val="0"/>
              </a:spcBef>
              <a:buNone/>
              <a:defRPr sz="4400" kern="1200">
                <a:solidFill>
                  <a:srgbClr val="524F4B"/>
                </a:solidFill>
                <a:latin typeface="Corbel" panose="020B0503020204020204" pitchFamily="34" charset="0"/>
                <a:ea typeface="+mj-ea"/>
                <a:cs typeface="+mj-cs"/>
              </a:defRPr>
            </a:lvl1pPr>
          </a:lstStyle>
          <a:p>
            <a:pPr defTabSz="4876253" hangingPunct="0"/>
            <a:r>
              <a:rPr lang="en-US" sz="5200" dirty="0">
                <a:solidFill>
                  <a:srgbClr val="68696C"/>
                </a:solidFill>
                <a:cs typeface="Arial" panose="020B0604020202020204" pitchFamily="34" charset="0"/>
                <a:sym typeface="Helvetica Neue"/>
              </a:rPr>
              <a:t>NET SALES – PRINCIPAL + INVEST MIX</a:t>
            </a:r>
          </a:p>
        </p:txBody>
      </p:sp>
      <p:sp>
        <p:nvSpPr>
          <p:cNvPr id="37" name="Rectángulo 36">
            <a:extLst>
              <a:ext uri="{FF2B5EF4-FFF2-40B4-BE49-F238E27FC236}">
                <a16:creationId xmlns:a16="http://schemas.microsoft.com/office/drawing/2014/main" id="{4800605E-E0C1-9A7C-BA0F-A5695DB1677B}"/>
              </a:ext>
            </a:extLst>
          </p:cNvPr>
          <p:cNvSpPr/>
          <p:nvPr/>
        </p:nvSpPr>
        <p:spPr>
          <a:xfrm>
            <a:off x="18317497" y="0"/>
            <a:ext cx="4247535" cy="33036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68696C"/>
                </a:solidFill>
                <a:latin typeface="Corbel" panose="020B0503020204020204" pitchFamily="34" charset="0"/>
              </a:rPr>
              <a:t>GRÁFICO PONER ARRIBA</a:t>
            </a:r>
          </a:p>
        </p:txBody>
      </p:sp>
      <p:sp>
        <p:nvSpPr>
          <p:cNvPr id="38" name="CuadroTexto 37">
            <a:extLst>
              <a:ext uri="{FF2B5EF4-FFF2-40B4-BE49-F238E27FC236}">
                <a16:creationId xmlns:a16="http://schemas.microsoft.com/office/drawing/2014/main" id="{7D0C24F8-6AEA-45FA-591C-B27F4A9AB789}"/>
              </a:ext>
            </a:extLst>
          </p:cNvPr>
          <p:cNvSpPr txBox="1"/>
          <p:nvPr/>
        </p:nvSpPr>
        <p:spPr>
          <a:xfrm>
            <a:off x="252060" y="146744"/>
            <a:ext cx="3002745" cy="200055"/>
          </a:xfrm>
          <a:prstGeom prst="rect">
            <a:avLst/>
          </a:prstGeom>
          <a:noFill/>
        </p:spPr>
        <p:txBody>
          <a:bodyPr wrap="none" rtlCol="0">
            <a:spAutoFit/>
          </a:bodyPr>
          <a:lstStyle/>
          <a:p>
            <a:r>
              <a:rPr lang="en-US" sz="700" b="1" spc="100" dirty="0">
                <a:solidFill>
                  <a:srgbClr val="68696C"/>
                </a:solidFill>
                <a:latin typeface="Corbel" panose="020B0503020204020204" pitchFamily="34" charset="0"/>
                <a:cs typeface="Arial" panose="020B0604020202020204" pitchFamily="34" charset="0"/>
              </a:rPr>
              <a:t>EVOLUTION OF PRINCIPAL AND INVEST BRAND SALES </a:t>
            </a:r>
          </a:p>
        </p:txBody>
      </p:sp>
      <p:sp>
        <p:nvSpPr>
          <p:cNvPr id="5" name="Elipse 4">
            <a:extLst>
              <a:ext uri="{FF2B5EF4-FFF2-40B4-BE49-F238E27FC236}">
                <a16:creationId xmlns:a16="http://schemas.microsoft.com/office/drawing/2014/main" id="{A434F0E3-B8D0-FD7B-EF29-52FB7182C720}"/>
              </a:ext>
            </a:extLst>
          </p:cNvPr>
          <p:cNvSpPr/>
          <p:nvPr/>
        </p:nvSpPr>
        <p:spPr>
          <a:xfrm>
            <a:off x="1452698" y="3583273"/>
            <a:ext cx="137651" cy="137651"/>
          </a:xfrm>
          <a:prstGeom prst="ellipse">
            <a:avLst/>
          </a:prstGeom>
          <a:solidFill>
            <a:srgbClr val="F27547"/>
          </a:solidFill>
          <a:ln>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68696C"/>
              </a:solidFill>
              <a:latin typeface="Corbel" panose="020B0503020204020204" pitchFamily="34" charset="0"/>
            </a:endParaRPr>
          </a:p>
        </p:txBody>
      </p:sp>
      <p:sp>
        <p:nvSpPr>
          <p:cNvPr id="40" name="Elipse 39">
            <a:extLst>
              <a:ext uri="{FF2B5EF4-FFF2-40B4-BE49-F238E27FC236}">
                <a16:creationId xmlns:a16="http://schemas.microsoft.com/office/drawing/2014/main" id="{56F673F7-A768-2825-CBC6-6400A9E77594}"/>
              </a:ext>
            </a:extLst>
          </p:cNvPr>
          <p:cNvSpPr/>
          <p:nvPr/>
        </p:nvSpPr>
        <p:spPr>
          <a:xfrm>
            <a:off x="3643067" y="3515570"/>
            <a:ext cx="137651" cy="137651"/>
          </a:xfrm>
          <a:prstGeom prst="ellipse">
            <a:avLst/>
          </a:prstGeom>
          <a:solidFill>
            <a:srgbClr val="F27547"/>
          </a:solidFill>
          <a:ln>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68696C"/>
              </a:solidFill>
              <a:latin typeface="Corbel" panose="020B0503020204020204" pitchFamily="34" charset="0"/>
            </a:endParaRPr>
          </a:p>
        </p:txBody>
      </p:sp>
      <p:sp>
        <p:nvSpPr>
          <p:cNvPr id="41" name="Elipse 40">
            <a:extLst>
              <a:ext uri="{FF2B5EF4-FFF2-40B4-BE49-F238E27FC236}">
                <a16:creationId xmlns:a16="http://schemas.microsoft.com/office/drawing/2014/main" id="{F3F04C13-4FAE-19A5-8D7B-A4A69085E81E}"/>
              </a:ext>
            </a:extLst>
          </p:cNvPr>
          <p:cNvSpPr/>
          <p:nvPr/>
        </p:nvSpPr>
        <p:spPr>
          <a:xfrm>
            <a:off x="5789944" y="3400720"/>
            <a:ext cx="137651" cy="137651"/>
          </a:xfrm>
          <a:prstGeom prst="ellipse">
            <a:avLst/>
          </a:prstGeom>
          <a:solidFill>
            <a:srgbClr val="F27547"/>
          </a:solidFill>
          <a:ln>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68696C"/>
              </a:solidFill>
              <a:latin typeface="Corbel" panose="020B0503020204020204" pitchFamily="34" charset="0"/>
            </a:endParaRPr>
          </a:p>
        </p:txBody>
      </p:sp>
      <p:sp>
        <p:nvSpPr>
          <p:cNvPr id="42" name="Elipse 41">
            <a:extLst>
              <a:ext uri="{FF2B5EF4-FFF2-40B4-BE49-F238E27FC236}">
                <a16:creationId xmlns:a16="http://schemas.microsoft.com/office/drawing/2014/main" id="{4E7EAD2F-4B68-A6F7-A55C-5BDEAE9FA235}"/>
              </a:ext>
            </a:extLst>
          </p:cNvPr>
          <p:cNvSpPr/>
          <p:nvPr/>
        </p:nvSpPr>
        <p:spPr>
          <a:xfrm>
            <a:off x="7962472" y="3190153"/>
            <a:ext cx="137651" cy="137651"/>
          </a:xfrm>
          <a:prstGeom prst="ellipse">
            <a:avLst/>
          </a:prstGeom>
          <a:solidFill>
            <a:srgbClr val="F27547"/>
          </a:solidFill>
          <a:ln>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68696C"/>
              </a:solidFill>
              <a:latin typeface="Corbel" panose="020B0503020204020204" pitchFamily="34" charset="0"/>
            </a:endParaRPr>
          </a:p>
        </p:txBody>
      </p:sp>
      <p:sp>
        <p:nvSpPr>
          <p:cNvPr id="43" name="Elipse 42">
            <a:extLst>
              <a:ext uri="{FF2B5EF4-FFF2-40B4-BE49-F238E27FC236}">
                <a16:creationId xmlns:a16="http://schemas.microsoft.com/office/drawing/2014/main" id="{AF0C6AA2-2FA7-6C93-F7E6-C40668A2843F}"/>
              </a:ext>
            </a:extLst>
          </p:cNvPr>
          <p:cNvSpPr/>
          <p:nvPr/>
        </p:nvSpPr>
        <p:spPr>
          <a:xfrm>
            <a:off x="10139170" y="3052502"/>
            <a:ext cx="137651" cy="137651"/>
          </a:xfrm>
          <a:prstGeom prst="ellipse">
            <a:avLst/>
          </a:prstGeom>
          <a:solidFill>
            <a:srgbClr val="F27547"/>
          </a:solidFill>
          <a:ln>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68696C"/>
              </a:solidFill>
              <a:latin typeface="Corbel" panose="020B0503020204020204" pitchFamily="34" charset="0"/>
            </a:endParaRPr>
          </a:p>
        </p:txBody>
      </p:sp>
      <p:cxnSp>
        <p:nvCxnSpPr>
          <p:cNvPr id="7" name="Conector recto 6">
            <a:extLst>
              <a:ext uri="{FF2B5EF4-FFF2-40B4-BE49-F238E27FC236}">
                <a16:creationId xmlns:a16="http://schemas.microsoft.com/office/drawing/2014/main" id="{41F9E279-F443-FB69-2E66-8F3168123999}"/>
              </a:ext>
            </a:extLst>
          </p:cNvPr>
          <p:cNvCxnSpPr>
            <a:cxnSpLocks/>
          </p:cNvCxnSpPr>
          <p:nvPr/>
        </p:nvCxnSpPr>
        <p:spPr>
          <a:xfrm flipV="1">
            <a:off x="1515741" y="3570129"/>
            <a:ext cx="2202636" cy="68826"/>
          </a:xfrm>
          <a:prstGeom prst="line">
            <a:avLst/>
          </a:prstGeom>
          <a:ln w="25400">
            <a:solidFill>
              <a:srgbClr val="F27547"/>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9EE4EFA0-09AA-D403-CACD-B8CB18A03CBE}"/>
              </a:ext>
            </a:extLst>
          </p:cNvPr>
          <p:cNvCxnSpPr>
            <a:cxnSpLocks/>
          </p:cNvCxnSpPr>
          <p:nvPr/>
        </p:nvCxnSpPr>
        <p:spPr>
          <a:xfrm flipV="1">
            <a:off x="3718377" y="3456402"/>
            <a:ext cx="2140392" cy="118509"/>
          </a:xfrm>
          <a:prstGeom prst="line">
            <a:avLst/>
          </a:prstGeom>
          <a:ln w="25400">
            <a:solidFill>
              <a:srgbClr val="F27547"/>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657758D4-2A2A-546B-9D55-89014FC8CDC1}"/>
              </a:ext>
            </a:extLst>
          </p:cNvPr>
          <p:cNvCxnSpPr>
            <a:cxnSpLocks/>
          </p:cNvCxnSpPr>
          <p:nvPr/>
        </p:nvCxnSpPr>
        <p:spPr>
          <a:xfrm flipV="1">
            <a:off x="5861945" y="3262884"/>
            <a:ext cx="2169352" cy="197526"/>
          </a:xfrm>
          <a:prstGeom prst="line">
            <a:avLst/>
          </a:prstGeom>
          <a:ln w="25400">
            <a:solidFill>
              <a:srgbClr val="F27547"/>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17D04EAE-FEE7-017F-9D91-3D94DEFD1ED8}"/>
              </a:ext>
            </a:extLst>
          </p:cNvPr>
          <p:cNvCxnSpPr>
            <a:cxnSpLocks/>
          </p:cNvCxnSpPr>
          <p:nvPr/>
        </p:nvCxnSpPr>
        <p:spPr>
          <a:xfrm flipV="1">
            <a:off x="8047299" y="3107309"/>
            <a:ext cx="2160136" cy="151406"/>
          </a:xfrm>
          <a:prstGeom prst="line">
            <a:avLst/>
          </a:prstGeom>
          <a:ln w="25400">
            <a:solidFill>
              <a:srgbClr val="F27547"/>
            </a:solidFill>
          </a:ln>
        </p:spPr>
        <p:style>
          <a:lnRef idx="1">
            <a:schemeClr val="accent1"/>
          </a:lnRef>
          <a:fillRef idx="0">
            <a:schemeClr val="accent1"/>
          </a:fillRef>
          <a:effectRef idx="0">
            <a:schemeClr val="accent1"/>
          </a:effectRef>
          <a:fontRef idx="minor">
            <a:schemeClr val="tx1"/>
          </a:fontRef>
        </p:style>
      </p:cxnSp>
      <p:sp>
        <p:nvSpPr>
          <p:cNvPr id="18" name="Title 4">
            <a:extLst>
              <a:ext uri="{FF2B5EF4-FFF2-40B4-BE49-F238E27FC236}">
                <a16:creationId xmlns:a16="http://schemas.microsoft.com/office/drawing/2014/main" id="{55F94F79-EA3C-3340-835E-FADF7676A241}"/>
              </a:ext>
            </a:extLst>
          </p:cNvPr>
          <p:cNvSpPr txBox="1">
            <a:spLocks/>
          </p:cNvSpPr>
          <p:nvPr/>
        </p:nvSpPr>
        <p:spPr>
          <a:xfrm>
            <a:off x="240804" y="780541"/>
            <a:ext cx="11098280" cy="479665"/>
          </a:xfrm>
          <a:prstGeom prst="rect">
            <a:avLst/>
          </a:prstGeom>
        </p:spPr>
        <p:txBody>
          <a:bodyPr/>
          <a:lstStyle>
            <a:lvl1pPr algn="l" defTabSz="914400" rtl="0" eaLnBrk="1" latinLnBrk="0" hangingPunct="1">
              <a:lnSpc>
                <a:spcPct val="90000"/>
              </a:lnSpc>
              <a:spcBef>
                <a:spcPct val="0"/>
              </a:spcBef>
              <a:buNone/>
              <a:defRPr sz="4400" kern="1200">
                <a:solidFill>
                  <a:srgbClr val="524F4B"/>
                </a:solidFill>
                <a:latin typeface="Corbel" panose="020B0503020204020204" pitchFamily="34" charset="0"/>
                <a:ea typeface="+mj-ea"/>
                <a:cs typeface="+mj-cs"/>
              </a:defRPr>
            </a:lvl1pPr>
          </a:lstStyle>
          <a:p>
            <a:pPr defTabSz="914320">
              <a:lnSpc>
                <a:spcPts val="2500"/>
              </a:lnSpc>
              <a:defRPr/>
            </a:pPr>
            <a:r>
              <a:rPr lang="en-US" sz="2400" dirty="0">
                <a:solidFill>
                  <a:srgbClr val="2D2A25"/>
                </a:solidFill>
                <a:ea typeface="+mn-ea"/>
                <a:cs typeface="Arial" panose="020B0604020202020204" pitchFamily="34" charset="0"/>
              </a:rPr>
              <a:t>EVOLUTION OF PRINCIPAL AND INVEST BRAND SALES</a:t>
            </a:r>
          </a:p>
        </p:txBody>
      </p:sp>
      <p:sp>
        <p:nvSpPr>
          <p:cNvPr id="17" name="Title 4">
            <a:extLst>
              <a:ext uri="{FF2B5EF4-FFF2-40B4-BE49-F238E27FC236}">
                <a16:creationId xmlns:a16="http://schemas.microsoft.com/office/drawing/2014/main" id="{09068AC7-68C5-224C-A409-CF487A41F94E}"/>
              </a:ext>
            </a:extLst>
          </p:cNvPr>
          <p:cNvSpPr txBox="1">
            <a:spLocks/>
          </p:cNvSpPr>
          <p:nvPr/>
        </p:nvSpPr>
        <p:spPr>
          <a:xfrm>
            <a:off x="252060" y="962948"/>
            <a:ext cx="11098280" cy="479665"/>
          </a:xfrm>
          <a:prstGeom prst="rect">
            <a:avLst/>
          </a:prstGeom>
        </p:spPr>
        <p:txBody>
          <a:bodyPr/>
          <a:lstStyle>
            <a:lvl1pPr algn="l" defTabSz="914400" rtl="0" eaLnBrk="1" latinLnBrk="0" hangingPunct="1">
              <a:lnSpc>
                <a:spcPct val="90000"/>
              </a:lnSpc>
              <a:spcBef>
                <a:spcPct val="0"/>
              </a:spcBef>
              <a:buNone/>
              <a:defRPr sz="4400" kern="1200">
                <a:solidFill>
                  <a:srgbClr val="524F4B"/>
                </a:solidFill>
                <a:latin typeface="Corbel" panose="020B0503020204020204" pitchFamily="34" charset="0"/>
                <a:ea typeface="+mj-ea"/>
                <a:cs typeface="+mj-cs"/>
              </a:defRPr>
            </a:lvl1pPr>
          </a:lstStyle>
          <a:p>
            <a:pPr defTabSz="914320">
              <a:lnSpc>
                <a:spcPts val="2500"/>
              </a:lnSpc>
              <a:defRPr/>
            </a:pPr>
            <a:r>
              <a:rPr lang="en-US" sz="800" dirty="0">
                <a:solidFill>
                  <a:srgbClr val="2D2A25"/>
                </a:solidFill>
                <a:ea typeface="+mn-ea"/>
                <a:cs typeface="Arial" panose="020B0604020202020204" pitchFamily="34" charset="0"/>
              </a:rPr>
              <a:t>IN PERCENTAGE TEMS</a:t>
            </a:r>
          </a:p>
        </p:txBody>
      </p:sp>
      <p:sp>
        <p:nvSpPr>
          <p:cNvPr id="19" name="CuadroTexto 18">
            <a:extLst>
              <a:ext uri="{FF2B5EF4-FFF2-40B4-BE49-F238E27FC236}">
                <a16:creationId xmlns:a16="http://schemas.microsoft.com/office/drawing/2014/main" id="{239FF9C8-126E-2B43-B743-D6A4DA586D24}"/>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1269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ángulo redondeado 60">
            <a:extLst>
              <a:ext uri="{FF2B5EF4-FFF2-40B4-BE49-F238E27FC236}">
                <a16:creationId xmlns:a16="http://schemas.microsoft.com/office/drawing/2014/main" id="{8BF6BDE7-189F-D245-A6FF-86320D2B5219}"/>
              </a:ext>
            </a:extLst>
          </p:cNvPr>
          <p:cNvSpPr/>
          <p:nvPr/>
        </p:nvSpPr>
        <p:spPr>
          <a:xfrm>
            <a:off x="630450" y="1862081"/>
            <a:ext cx="3397540" cy="1687510"/>
          </a:xfrm>
          <a:prstGeom prst="roundRect">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2" name="Rectángulo 61">
            <a:extLst>
              <a:ext uri="{FF2B5EF4-FFF2-40B4-BE49-F238E27FC236}">
                <a16:creationId xmlns:a16="http://schemas.microsoft.com/office/drawing/2014/main" id="{EB5FDB1E-BA00-0549-9BDE-89E0DB050C2C}"/>
              </a:ext>
            </a:extLst>
          </p:cNvPr>
          <p:cNvSpPr/>
          <p:nvPr/>
        </p:nvSpPr>
        <p:spPr>
          <a:xfrm>
            <a:off x="1266679" y="2107244"/>
            <a:ext cx="2083061" cy="253916"/>
          </a:xfrm>
          <a:prstGeom prst="rect">
            <a:avLst/>
          </a:prstGeom>
          <a:noFill/>
        </p:spPr>
        <p:txBody>
          <a:bodyPr wrap="square">
            <a:spAutoFit/>
          </a:bodyPr>
          <a:lstStyle/>
          <a:p>
            <a:pPr algn="ctr"/>
            <a:r>
              <a:rPr lang="en-US" sz="1050" b="1" dirty="0">
                <a:solidFill>
                  <a:schemeClr val="bg1"/>
                </a:solidFill>
                <a:latin typeface="Corbel" panose="020B0503020204020204" pitchFamily="34" charset="0"/>
              </a:rPr>
              <a:t>CONSOLIDATED SALES</a:t>
            </a:r>
          </a:p>
        </p:txBody>
      </p:sp>
      <p:sp>
        <p:nvSpPr>
          <p:cNvPr id="2" name="Rectángulo redondeado 1">
            <a:extLst>
              <a:ext uri="{FF2B5EF4-FFF2-40B4-BE49-F238E27FC236}">
                <a16:creationId xmlns:a16="http://schemas.microsoft.com/office/drawing/2014/main" id="{10BBEED6-6CC9-8C42-9358-9650DC130FCA}"/>
              </a:ext>
            </a:extLst>
          </p:cNvPr>
          <p:cNvSpPr/>
          <p:nvPr/>
        </p:nvSpPr>
        <p:spPr>
          <a:xfrm>
            <a:off x="3153731" y="4003397"/>
            <a:ext cx="3397540" cy="1687510"/>
          </a:xfrm>
          <a:prstGeom prst="roundRect">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4" name="CuadroTexto 23">
            <a:extLst>
              <a:ext uri="{FF2B5EF4-FFF2-40B4-BE49-F238E27FC236}">
                <a16:creationId xmlns:a16="http://schemas.microsoft.com/office/drawing/2014/main" id="{95F87F8E-E6C9-F349-99CA-5E384A53CCAB}"/>
              </a:ext>
            </a:extLst>
          </p:cNvPr>
          <p:cNvSpPr txBox="1"/>
          <p:nvPr/>
        </p:nvSpPr>
        <p:spPr>
          <a:xfrm>
            <a:off x="252060" y="146744"/>
            <a:ext cx="1218603" cy="200055"/>
          </a:xfrm>
          <a:prstGeom prst="rect">
            <a:avLst/>
          </a:prstGeom>
          <a:noFill/>
        </p:spPr>
        <p:txBody>
          <a:bodyPr wrap="none" rtlCol="0">
            <a:spAutoFit/>
          </a:bodyPr>
          <a:lstStyle/>
          <a:p>
            <a:r>
              <a:rPr lang="en-US" sz="700" b="1" spc="300" dirty="0">
                <a:solidFill>
                  <a:srgbClr val="68696C"/>
                </a:solidFill>
                <a:latin typeface="Corbel" panose="020B0503020204020204" pitchFamily="34" charset="0"/>
                <a:cs typeface="Arial" panose="020B0604020202020204" pitchFamily="34" charset="0"/>
              </a:rPr>
              <a:t>RESULTS 2021</a:t>
            </a:r>
          </a:p>
        </p:txBody>
      </p:sp>
      <p:sp>
        <p:nvSpPr>
          <p:cNvPr id="22" name="Title 4">
            <a:extLst>
              <a:ext uri="{FF2B5EF4-FFF2-40B4-BE49-F238E27FC236}">
                <a16:creationId xmlns:a16="http://schemas.microsoft.com/office/drawing/2014/main" id="{6A4C181E-B5F6-0E41-952A-DD2F6051A207}"/>
              </a:ext>
            </a:extLst>
          </p:cNvPr>
          <p:cNvSpPr txBox="1">
            <a:spLocks/>
          </p:cNvSpPr>
          <p:nvPr/>
        </p:nvSpPr>
        <p:spPr>
          <a:xfrm>
            <a:off x="240804" y="780541"/>
            <a:ext cx="11098280" cy="479665"/>
          </a:xfrm>
          <a:prstGeom prst="rect">
            <a:avLst/>
          </a:prstGeom>
        </p:spPr>
        <p:txBody>
          <a:bodyPr/>
          <a:lstStyle>
            <a:lvl1pPr algn="l" defTabSz="914400" rtl="0" eaLnBrk="1" latinLnBrk="0" hangingPunct="1">
              <a:lnSpc>
                <a:spcPct val="90000"/>
              </a:lnSpc>
              <a:spcBef>
                <a:spcPct val="0"/>
              </a:spcBef>
              <a:buNone/>
              <a:defRPr sz="4400" kern="1200">
                <a:solidFill>
                  <a:srgbClr val="524F4B"/>
                </a:solidFill>
                <a:latin typeface="Corbel" panose="020B0503020204020204" pitchFamily="34" charset="0"/>
                <a:ea typeface="+mj-ea"/>
                <a:cs typeface="+mj-cs"/>
              </a:defRPr>
            </a:lvl1pPr>
          </a:lstStyle>
          <a:p>
            <a:pPr defTabSz="914320">
              <a:lnSpc>
                <a:spcPts val="2500"/>
              </a:lnSpc>
              <a:defRPr/>
            </a:pPr>
            <a:r>
              <a:rPr lang="en-US" sz="2400" spc="50" dirty="0">
                <a:ea typeface="+mn-ea"/>
                <a:cs typeface="Arial" panose="020B0604020202020204" pitchFamily="34" charset="0"/>
              </a:rPr>
              <a:t>RESULTS</a:t>
            </a:r>
            <a:r>
              <a:rPr lang="en-US" sz="2400" spc="50" dirty="0">
                <a:solidFill>
                  <a:srgbClr val="2D2A25"/>
                </a:solidFill>
                <a:ea typeface="+mn-ea"/>
                <a:cs typeface="Arial" panose="020B0604020202020204" pitchFamily="34" charset="0"/>
              </a:rPr>
              <a:t> </a:t>
            </a:r>
            <a:r>
              <a:rPr lang="en-US" sz="2400" b="1" spc="50" dirty="0">
                <a:solidFill>
                  <a:srgbClr val="F27547"/>
                </a:solidFill>
                <a:ea typeface="+mn-ea"/>
                <a:cs typeface="Arial" panose="020B0604020202020204" pitchFamily="34" charset="0"/>
              </a:rPr>
              <a:t>2021</a:t>
            </a:r>
          </a:p>
        </p:txBody>
      </p:sp>
      <p:sp>
        <p:nvSpPr>
          <p:cNvPr id="27" name="CuadroTexto 26">
            <a:extLst>
              <a:ext uri="{FF2B5EF4-FFF2-40B4-BE49-F238E27FC236}">
                <a16:creationId xmlns:a16="http://schemas.microsoft.com/office/drawing/2014/main" id="{7A41DE52-55A9-8D42-BD38-3DF5213C3569}"/>
              </a:ext>
            </a:extLst>
          </p:cNvPr>
          <p:cNvSpPr txBox="1"/>
          <p:nvPr/>
        </p:nvSpPr>
        <p:spPr>
          <a:xfrm>
            <a:off x="1047618" y="2123970"/>
            <a:ext cx="2326278" cy="1015663"/>
          </a:xfrm>
          <a:prstGeom prst="rect">
            <a:avLst/>
          </a:prstGeom>
          <a:noFill/>
        </p:spPr>
        <p:txBody>
          <a:bodyPr wrap="none" rtlCol="0">
            <a:spAutoFit/>
          </a:bodyPr>
          <a:lstStyle/>
          <a:p>
            <a:pPr algn="ctr"/>
            <a:r>
              <a:rPr lang="en-US" sz="6000" b="1" dirty="0">
                <a:solidFill>
                  <a:schemeClr val="bg1"/>
                </a:solidFill>
                <a:latin typeface="Corbel" panose="020B0503020204020204" pitchFamily="34" charset="0"/>
                <a:cs typeface="Calibri" panose="020F0502020204030204" pitchFamily="34" charset="0"/>
              </a:rPr>
              <a:t>+8.8%</a:t>
            </a:r>
          </a:p>
        </p:txBody>
      </p:sp>
      <p:sp>
        <p:nvSpPr>
          <p:cNvPr id="28" name="Rectángulo 27">
            <a:extLst>
              <a:ext uri="{FF2B5EF4-FFF2-40B4-BE49-F238E27FC236}">
                <a16:creationId xmlns:a16="http://schemas.microsoft.com/office/drawing/2014/main" id="{2E38E3DB-6520-A543-9F91-45928B3F00BA}"/>
              </a:ext>
            </a:extLst>
          </p:cNvPr>
          <p:cNvSpPr/>
          <p:nvPr/>
        </p:nvSpPr>
        <p:spPr>
          <a:xfrm>
            <a:off x="930241" y="3065802"/>
            <a:ext cx="2684181" cy="369332"/>
          </a:xfrm>
          <a:prstGeom prst="rect">
            <a:avLst/>
          </a:prstGeom>
          <a:noFill/>
        </p:spPr>
        <p:txBody>
          <a:bodyPr wrap="square">
            <a:spAutoFit/>
          </a:bodyPr>
          <a:lstStyle/>
          <a:p>
            <a:pPr algn="ctr"/>
            <a:r>
              <a:rPr lang="en-US" dirty="0">
                <a:solidFill>
                  <a:schemeClr val="bg1"/>
                </a:solidFill>
                <a:latin typeface="Corbel" panose="020B0503020204020204" pitchFamily="34" charset="0"/>
              </a:rPr>
              <a:t>Ch$836,713 </a:t>
            </a:r>
            <a:r>
              <a:rPr lang="en-US" dirty="0">
                <a:solidFill>
                  <a:srgbClr val="524F4B"/>
                </a:solidFill>
                <a:latin typeface="Corbel" panose="020B0503020204020204" pitchFamily="34" charset="0"/>
              </a:rPr>
              <a:t>million</a:t>
            </a:r>
          </a:p>
        </p:txBody>
      </p:sp>
      <p:sp>
        <p:nvSpPr>
          <p:cNvPr id="30" name="Elipse 29">
            <a:extLst>
              <a:ext uri="{FF2B5EF4-FFF2-40B4-BE49-F238E27FC236}">
                <a16:creationId xmlns:a16="http://schemas.microsoft.com/office/drawing/2014/main" id="{242B40C1-D073-C240-9D3C-6224E37648A4}"/>
              </a:ext>
            </a:extLst>
          </p:cNvPr>
          <p:cNvSpPr/>
          <p:nvPr/>
        </p:nvSpPr>
        <p:spPr>
          <a:xfrm>
            <a:off x="473999" y="1474406"/>
            <a:ext cx="860306" cy="860306"/>
          </a:xfrm>
          <a:prstGeom prst="ellipse">
            <a:avLst/>
          </a:prstGeom>
          <a:solidFill>
            <a:srgbClr val="F275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1" name="CuadroTexto 30">
            <a:extLst>
              <a:ext uri="{FF2B5EF4-FFF2-40B4-BE49-F238E27FC236}">
                <a16:creationId xmlns:a16="http://schemas.microsoft.com/office/drawing/2014/main" id="{1AEE8C34-1408-BD4F-9854-1F15E15D28E3}"/>
              </a:ext>
            </a:extLst>
          </p:cNvPr>
          <p:cNvSpPr txBox="1"/>
          <p:nvPr/>
        </p:nvSpPr>
        <p:spPr>
          <a:xfrm>
            <a:off x="526627" y="1635048"/>
            <a:ext cx="784189" cy="523220"/>
          </a:xfrm>
          <a:prstGeom prst="rect">
            <a:avLst/>
          </a:prstGeom>
          <a:noFill/>
        </p:spPr>
        <p:txBody>
          <a:bodyPr wrap="none" rtlCol="0">
            <a:spAutoFit/>
          </a:bodyPr>
          <a:lstStyle/>
          <a:p>
            <a:pPr algn="ctr"/>
            <a:r>
              <a:rPr lang="en-US" sz="2800" b="1" dirty="0">
                <a:solidFill>
                  <a:schemeClr val="bg1"/>
                </a:solidFill>
                <a:latin typeface="Corbel" panose="020B0503020204020204" pitchFamily="34" charset="0"/>
                <a:cs typeface="Calibri" panose="020F0502020204030204" pitchFamily="34" charset="0"/>
              </a:rPr>
              <a:t>Ch</a:t>
            </a:r>
            <a:r>
              <a:rPr lang="en-US" sz="2800" dirty="0">
                <a:solidFill>
                  <a:schemeClr val="bg1"/>
                </a:solidFill>
                <a:latin typeface="Corbel" panose="020B0503020204020204" pitchFamily="34" charset="0"/>
                <a:cs typeface="Calibri" panose="020F0502020204030204" pitchFamily="34" charset="0"/>
              </a:rPr>
              <a:t>$</a:t>
            </a:r>
          </a:p>
        </p:txBody>
      </p:sp>
      <p:sp>
        <p:nvSpPr>
          <p:cNvPr id="56" name="CuadroTexto 55">
            <a:extLst>
              <a:ext uri="{FF2B5EF4-FFF2-40B4-BE49-F238E27FC236}">
                <a16:creationId xmlns:a16="http://schemas.microsoft.com/office/drawing/2014/main" id="{08F624F0-4E50-C244-944A-ECAE36C40A97}"/>
              </a:ext>
            </a:extLst>
          </p:cNvPr>
          <p:cNvSpPr txBox="1"/>
          <p:nvPr/>
        </p:nvSpPr>
        <p:spPr>
          <a:xfrm>
            <a:off x="3595475" y="4342793"/>
            <a:ext cx="2409634" cy="938719"/>
          </a:xfrm>
          <a:prstGeom prst="rect">
            <a:avLst/>
          </a:prstGeom>
          <a:noFill/>
        </p:spPr>
        <p:txBody>
          <a:bodyPr wrap="none" rtlCol="0">
            <a:spAutoFit/>
          </a:bodyPr>
          <a:lstStyle/>
          <a:p>
            <a:pPr algn="ctr"/>
            <a:r>
              <a:rPr lang="en-US" sz="5500" b="1" dirty="0">
                <a:solidFill>
                  <a:schemeClr val="bg1"/>
                </a:solidFill>
                <a:latin typeface="Corbel" panose="020B0503020204020204" pitchFamily="34" charset="0"/>
                <a:cs typeface="Calibri" panose="020F0502020204030204" pitchFamily="34" charset="0"/>
              </a:rPr>
              <a:t>+12.7%</a:t>
            </a:r>
          </a:p>
        </p:txBody>
      </p:sp>
      <p:sp>
        <p:nvSpPr>
          <p:cNvPr id="57" name="Rectángulo 56">
            <a:extLst>
              <a:ext uri="{FF2B5EF4-FFF2-40B4-BE49-F238E27FC236}">
                <a16:creationId xmlns:a16="http://schemas.microsoft.com/office/drawing/2014/main" id="{B5324D45-7158-7E48-922B-527D8643EC57}"/>
              </a:ext>
            </a:extLst>
          </p:cNvPr>
          <p:cNvSpPr/>
          <p:nvPr/>
        </p:nvSpPr>
        <p:spPr>
          <a:xfrm>
            <a:off x="3489401" y="5181306"/>
            <a:ext cx="2684181" cy="369332"/>
          </a:xfrm>
          <a:prstGeom prst="rect">
            <a:avLst/>
          </a:prstGeom>
          <a:noFill/>
        </p:spPr>
        <p:txBody>
          <a:bodyPr wrap="square">
            <a:spAutoFit/>
          </a:bodyPr>
          <a:lstStyle/>
          <a:p>
            <a:pPr algn="ctr"/>
            <a:r>
              <a:rPr lang="en-US" dirty="0">
                <a:solidFill>
                  <a:schemeClr val="bg1"/>
                </a:solidFill>
                <a:latin typeface="Corbel" panose="020B0503020204020204" pitchFamily="34" charset="0"/>
              </a:rPr>
              <a:t>US$1,097 </a:t>
            </a:r>
            <a:r>
              <a:rPr lang="en-US" dirty="0">
                <a:solidFill>
                  <a:srgbClr val="524F4B"/>
                </a:solidFill>
                <a:latin typeface="Corbel" panose="020B0503020204020204" pitchFamily="34" charset="0"/>
              </a:rPr>
              <a:t>million</a:t>
            </a:r>
          </a:p>
        </p:txBody>
      </p:sp>
      <p:sp>
        <p:nvSpPr>
          <p:cNvPr id="58" name="Elipse 57">
            <a:extLst>
              <a:ext uri="{FF2B5EF4-FFF2-40B4-BE49-F238E27FC236}">
                <a16:creationId xmlns:a16="http://schemas.microsoft.com/office/drawing/2014/main" id="{A4F932C5-CE77-AE49-93A9-2C80175DEB6E}"/>
              </a:ext>
            </a:extLst>
          </p:cNvPr>
          <p:cNvSpPr/>
          <p:nvPr/>
        </p:nvSpPr>
        <p:spPr>
          <a:xfrm>
            <a:off x="3021673" y="3625409"/>
            <a:ext cx="860306" cy="860306"/>
          </a:xfrm>
          <a:prstGeom prst="ellipse">
            <a:avLst/>
          </a:prstGeom>
          <a:solidFill>
            <a:srgbClr val="F275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9" name="CuadroTexto 58">
            <a:extLst>
              <a:ext uri="{FF2B5EF4-FFF2-40B4-BE49-F238E27FC236}">
                <a16:creationId xmlns:a16="http://schemas.microsoft.com/office/drawing/2014/main" id="{556F4739-8550-BF4B-A290-7EA4098E2BBA}"/>
              </a:ext>
            </a:extLst>
          </p:cNvPr>
          <p:cNvSpPr txBox="1"/>
          <p:nvPr/>
        </p:nvSpPr>
        <p:spPr>
          <a:xfrm>
            <a:off x="3052661" y="3786051"/>
            <a:ext cx="827471" cy="523220"/>
          </a:xfrm>
          <a:prstGeom prst="rect">
            <a:avLst/>
          </a:prstGeom>
          <a:noFill/>
        </p:spPr>
        <p:txBody>
          <a:bodyPr wrap="none" rtlCol="0">
            <a:spAutoFit/>
          </a:bodyPr>
          <a:lstStyle/>
          <a:p>
            <a:pPr algn="ctr"/>
            <a:r>
              <a:rPr lang="en-US" sz="2800" b="1" dirty="0">
                <a:solidFill>
                  <a:schemeClr val="bg1"/>
                </a:solidFill>
                <a:latin typeface="Corbel" panose="020B0503020204020204" pitchFamily="34" charset="0"/>
                <a:cs typeface="Calibri" panose="020F0502020204030204" pitchFamily="34" charset="0"/>
              </a:rPr>
              <a:t>US</a:t>
            </a:r>
            <a:r>
              <a:rPr lang="en-US" sz="2800" dirty="0">
                <a:solidFill>
                  <a:schemeClr val="bg1"/>
                </a:solidFill>
                <a:latin typeface="Corbel" panose="020B0503020204020204" pitchFamily="34" charset="0"/>
                <a:cs typeface="Calibri" panose="020F0502020204030204" pitchFamily="34" charset="0"/>
              </a:rPr>
              <a:t>$</a:t>
            </a:r>
          </a:p>
        </p:txBody>
      </p:sp>
      <p:sp>
        <p:nvSpPr>
          <p:cNvPr id="60" name="Rectángulo 59">
            <a:extLst>
              <a:ext uri="{FF2B5EF4-FFF2-40B4-BE49-F238E27FC236}">
                <a16:creationId xmlns:a16="http://schemas.microsoft.com/office/drawing/2014/main" id="{046D82E2-B5D4-1B49-A95A-C5F1EE1A6EE8}"/>
              </a:ext>
            </a:extLst>
          </p:cNvPr>
          <p:cNvSpPr/>
          <p:nvPr/>
        </p:nvSpPr>
        <p:spPr>
          <a:xfrm>
            <a:off x="3789960" y="4248560"/>
            <a:ext cx="2083061" cy="253916"/>
          </a:xfrm>
          <a:prstGeom prst="rect">
            <a:avLst/>
          </a:prstGeom>
          <a:noFill/>
        </p:spPr>
        <p:txBody>
          <a:bodyPr wrap="square">
            <a:spAutoFit/>
          </a:bodyPr>
          <a:lstStyle/>
          <a:p>
            <a:pPr algn="ctr"/>
            <a:r>
              <a:rPr lang="en-US" sz="1050" b="1" dirty="0">
                <a:solidFill>
                  <a:schemeClr val="bg1"/>
                </a:solidFill>
                <a:latin typeface="Corbel" panose="020B0503020204020204" pitchFamily="34" charset="0"/>
              </a:rPr>
              <a:t>CONSOLIDATED SALES</a:t>
            </a:r>
          </a:p>
        </p:txBody>
      </p:sp>
      <p:cxnSp>
        <p:nvCxnSpPr>
          <p:cNvPr id="63" name="Conector recto 62">
            <a:extLst>
              <a:ext uri="{FF2B5EF4-FFF2-40B4-BE49-F238E27FC236}">
                <a16:creationId xmlns:a16="http://schemas.microsoft.com/office/drawing/2014/main" id="{A7183AC4-5342-B84C-8B9E-D527771A671F}"/>
              </a:ext>
            </a:extLst>
          </p:cNvPr>
          <p:cNvCxnSpPr>
            <a:cxnSpLocks/>
          </p:cNvCxnSpPr>
          <p:nvPr/>
        </p:nvCxnSpPr>
        <p:spPr>
          <a:xfrm>
            <a:off x="7032625" y="1052513"/>
            <a:ext cx="0" cy="4716462"/>
          </a:xfrm>
          <a:prstGeom prst="line">
            <a:avLst/>
          </a:prstGeom>
          <a:ln w="25400">
            <a:solidFill>
              <a:srgbClr val="FF7049"/>
            </a:solidFill>
          </a:ln>
        </p:spPr>
        <p:style>
          <a:lnRef idx="1">
            <a:schemeClr val="accent1"/>
          </a:lnRef>
          <a:fillRef idx="0">
            <a:schemeClr val="accent1"/>
          </a:fillRef>
          <a:effectRef idx="0">
            <a:schemeClr val="accent1"/>
          </a:effectRef>
          <a:fontRef idx="minor">
            <a:schemeClr val="tx1"/>
          </a:fontRef>
        </p:style>
      </p:cxnSp>
      <p:sp>
        <p:nvSpPr>
          <p:cNvPr id="64" name="Rectángulo 63">
            <a:extLst>
              <a:ext uri="{FF2B5EF4-FFF2-40B4-BE49-F238E27FC236}">
                <a16:creationId xmlns:a16="http://schemas.microsoft.com/office/drawing/2014/main" id="{FB22030C-3825-5A4F-96E3-A31A18E5C78F}"/>
              </a:ext>
            </a:extLst>
          </p:cNvPr>
          <p:cNvSpPr/>
          <p:nvPr/>
        </p:nvSpPr>
        <p:spPr>
          <a:xfrm>
            <a:off x="7674256" y="1081518"/>
            <a:ext cx="3937488" cy="461665"/>
          </a:xfrm>
          <a:prstGeom prst="rect">
            <a:avLst/>
          </a:prstGeom>
          <a:noFill/>
        </p:spPr>
        <p:txBody>
          <a:bodyPr wrap="square">
            <a:spAutoFit/>
          </a:bodyPr>
          <a:lstStyle/>
          <a:p>
            <a:pPr algn="ctr"/>
            <a:r>
              <a:rPr lang="en-US" sz="1200" b="1" dirty="0">
                <a:solidFill>
                  <a:srgbClr val="F27547"/>
                </a:solidFill>
                <a:latin typeface="Corbel" panose="020B0503020204020204" pitchFamily="34" charset="0"/>
              </a:rPr>
              <a:t>BRAND SALES VALUE MIX</a:t>
            </a:r>
          </a:p>
          <a:p>
            <a:pPr algn="ctr"/>
            <a:r>
              <a:rPr lang="en-US" sz="1200" b="1" dirty="0">
                <a:solidFill>
                  <a:srgbClr val="F27547"/>
                </a:solidFill>
                <a:latin typeface="Corbel" panose="020B0503020204020204" pitchFamily="34" charset="0"/>
              </a:rPr>
              <a:t>PRINCIPAL &amp; INVEST</a:t>
            </a:r>
          </a:p>
        </p:txBody>
      </p:sp>
      <p:sp>
        <p:nvSpPr>
          <p:cNvPr id="66" name="Rectángulo redondeado 65">
            <a:extLst>
              <a:ext uri="{FF2B5EF4-FFF2-40B4-BE49-F238E27FC236}">
                <a16:creationId xmlns:a16="http://schemas.microsoft.com/office/drawing/2014/main" id="{B9674E75-8128-354A-89AC-DC10C11EFC32}"/>
              </a:ext>
            </a:extLst>
          </p:cNvPr>
          <p:cNvSpPr/>
          <p:nvPr/>
        </p:nvSpPr>
        <p:spPr>
          <a:xfrm>
            <a:off x="8039694" y="1708559"/>
            <a:ext cx="3001107" cy="1305202"/>
          </a:xfrm>
          <a:prstGeom prst="roundRect">
            <a:avLst/>
          </a:prstGeom>
          <a:noFill/>
          <a:ln w="38100">
            <a:solidFill>
              <a:srgbClr val="FF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7" name="CuadroTexto 66">
            <a:extLst>
              <a:ext uri="{FF2B5EF4-FFF2-40B4-BE49-F238E27FC236}">
                <a16:creationId xmlns:a16="http://schemas.microsoft.com/office/drawing/2014/main" id="{7BF0693E-9612-2D44-86EA-9CACC2DCAF99}"/>
              </a:ext>
            </a:extLst>
          </p:cNvPr>
          <p:cNvSpPr txBox="1"/>
          <p:nvPr/>
        </p:nvSpPr>
        <p:spPr>
          <a:xfrm>
            <a:off x="8488518" y="1706604"/>
            <a:ext cx="2103461" cy="938719"/>
          </a:xfrm>
          <a:prstGeom prst="rect">
            <a:avLst/>
          </a:prstGeom>
          <a:noFill/>
          <a:ln>
            <a:noFill/>
          </a:ln>
        </p:spPr>
        <p:txBody>
          <a:bodyPr wrap="none" rtlCol="0">
            <a:spAutoFit/>
          </a:bodyPr>
          <a:lstStyle/>
          <a:p>
            <a:pPr algn="ctr"/>
            <a:r>
              <a:rPr lang="en-US" sz="5500" b="1" dirty="0">
                <a:solidFill>
                  <a:srgbClr val="FF7049"/>
                </a:solidFill>
                <a:latin typeface="Corbel" panose="020B0503020204020204" pitchFamily="34" charset="0"/>
                <a:cs typeface="Calibri" panose="020F0502020204030204" pitchFamily="34" charset="0"/>
              </a:rPr>
              <a:t>49.2%</a:t>
            </a:r>
          </a:p>
        </p:txBody>
      </p:sp>
      <p:sp>
        <p:nvSpPr>
          <p:cNvPr id="68" name="Rectángulo 67">
            <a:extLst>
              <a:ext uri="{FF2B5EF4-FFF2-40B4-BE49-F238E27FC236}">
                <a16:creationId xmlns:a16="http://schemas.microsoft.com/office/drawing/2014/main" id="{CCFB5FEA-E746-504E-905C-B76F89DD2E8A}"/>
              </a:ext>
            </a:extLst>
          </p:cNvPr>
          <p:cNvSpPr/>
          <p:nvPr/>
        </p:nvSpPr>
        <p:spPr>
          <a:xfrm>
            <a:off x="9560808" y="2495111"/>
            <a:ext cx="1343431" cy="461665"/>
          </a:xfrm>
          <a:prstGeom prst="rect">
            <a:avLst/>
          </a:prstGeom>
          <a:noFill/>
        </p:spPr>
        <p:txBody>
          <a:bodyPr wrap="square">
            <a:spAutoFit/>
          </a:bodyPr>
          <a:lstStyle/>
          <a:p>
            <a:pPr algn="ctr"/>
            <a:r>
              <a:rPr lang="en-US" sz="2400" dirty="0">
                <a:solidFill>
                  <a:srgbClr val="524F4B"/>
                </a:solidFill>
                <a:latin typeface="Corbel" panose="020B0503020204020204" pitchFamily="34" charset="0"/>
              </a:rPr>
              <a:t>+330 bps</a:t>
            </a:r>
          </a:p>
        </p:txBody>
      </p:sp>
      <p:pic>
        <p:nvPicPr>
          <p:cNvPr id="7" name="Imagen 6">
            <a:extLst>
              <a:ext uri="{FF2B5EF4-FFF2-40B4-BE49-F238E27FC236}">
                <a16:creationId xmlns:a16="http://schemas.microsoft.com/office/drawing/2014/main" id="{A19896F8-F9E6-AA4A-94DC-47F95E0FBE56}"/>
              </a:ext>
            </a:extLst>
          </p:cNvPr>
          <p:cNvPicPr>
            <a:picLocks noChangeAspect="1"/>
          </p:cNvPicPr>
          <p:nvPr/>
        </p:nvPicPr>
        <p:blipFill>
          <a:blip r:embed="rId2"/>
          <a:stretch>
            <a:fillRect/>
          </a:stretch>
        </p:blipFill>
        <p:spPr>
          <a:xfrm>
            <a:off x="8024261" y="963514"/>
            <a:ext cx="493201" cy="593383"/>
          </a:xfrm>
          <a:prstGeom prst="rect">
            <a:avLst/>
          </a:prstGeom>
        </p:spPr>
      </p:pic>
      <p:sp>
        <p:nvSpPr>
          <p:cNvPr id="69" name="CuadroTexto 68">
            <a:extLst>
              <a:ext uri="{FF2B5EF4-FFF2-40B4-BE49-F238E27FC236}">
                <a16:creationId xmlns:a16="http://schemas.microsoft.com/office/drawing/2014/main" id="{F08CB6F4-7316-1A48-A3F1-818D59E4E5EC}"/>
              </a:ext>
            </a:extLst>
          </p:cNvPr>
          <p:cNvSpPr txBox="1"/>
          <p:nvPr/>
        </p:nvSpPr>
        <p:spPr>
          <a:xfrm>
            <a:off x="8323232" y="3549591"/>
            <a:ext cx="2348721" cy="938719"/>
          </a:xfrm>
          <a:prstGeom prst="rect">
            <a:avLst/>
          </a:prstGeom>
          <a:noFill/>
        </p:spPr>
        <p:txBody>
          <a:bodyPr wrap="none" rtlCol="0">
            <a:spAutoFit/>
          </a:bodyPr>
          <a:lstStyle/>
          <a:p>
            <a:pPr algn="ctr"/>
            <a:r>
              <a:rPr lang="en-US" sz="5500" dirty="0">
                <a:solidFill>
                  <a:srgbClr val="524F4B"/>
                </a:solidFill>
                <a:latin typeface="Corbel" panose="020B0503020204020204" pitchFamily="34" charset="0"/>
                <a:cs typeface="Calibri" panose="020F0502020204030204" pitchFamily="34" charset="0"/>
              </a:rPr>
              <a:t>+10.6%</a:t>
            </a:r>
          </a:p>
        </p:txBody>
      </p:sp>
      <p:sp>
        <p:nvSpPr>
          <p:cNvPr id="70" name="Rectángulo 69">
            <a:extLst>
              <a:ext uri="{FF2B5EF4-FFF2-40B4-BE49-F238E27FC236}">
                <a16:creationId xmlns:a16="http://schemas.microsoft.com/office/drawing/2014/main" id="{4BC1E78B-9C59-2942-A93C-495283734FDD}"/>
              </a:ext>
            </a:extLst>
          </p:cNvPr>
          <p:cNvSpPr/>
          <p:nvPr/>
        </p:nvSpPr>
        <p:spPr>
          <a:xfrm>
            <a:off x="8185822" y="3410744"/>
            <a:ext cx="2633989" cy="253916"/>
          </a:xfrm>
          <a:prstGeom prst="rect">
            <a:avLst/>
          </a:prstGeom>
          <a:noFill/>
        </p:spPr>
        <p:txBody>
          <a:bodyPr wrap="square">
            <a:spAutoFit/>
          </a:bodyPr>
          <a:lstStyle/>
          <a:p>
            <a:pPr algn="ctr"/>
            <a:r>
              <a:rPr lang="en-US" sz="1050" b="1" dirty="0">
                <a:solidFill>
                  <a:srgbClr val="F27547"/>
                </a:solidFill>
                <a:latin typeface="Corbel" panose="020B0503020204020204" pitchFamily="34" charset="0"/>
              </a:rPr>
              <a:t>PRINCIPAL &amp; INVEST VOLUME</a:t>
            </a:r>
          </a:p>
        </p:txBody>
      </p:sp>
      <p:sp>
        <p:nvSpPr>
          <p:cNvPr id="71" name="CuadroTexto 70">
            <a:extLst>
              <a:ext uri="{FF2B5EF4-FFF2-40B4-BE49-F238E27FC236}">
                <a16:creationId xmlns:a16="http://schemas.microsoft.com/office/drawing/2014/main" id="{6B1B8926-19A4-3942-993C-71B7CB719F7B}"/>
              </a:ext>
            </a:extLst>
          </p:cNvPr>
          <p:cNvSpPr txBox="1"/>
          <p:nvPr/>
        </p:nvSpPr>
        <p:spPr>
          <a:xfrm>
            <a:off x="8323232" y="4892254"/>
            <a:ext cx="2348721" cy="938719"/>
          </a:xfrm>
          <a:prstGeom prst="rect">
            <a:avLst/>
          </a:prstGeom>
          <a:noFill/>
        </p:spPr>
        <p:txBody>
          <a:bodyPr wrap="none" rtlCol="0">
            <a:spAutoFit/>
          </a:bodyPr>
          <a:lstStyle/>
          <a:p>
            <a:pPr algn="ctr"/>
            <a:r>
              <a:rPr lang="en-US" sz="5500" dirty="0">
                <a:solidFill>
                  <a:srgbClr val="524F4B"/>
                </a:solidFill>
                <a:latin typeface="Corbel" panose="020B0503020204020204" pitchFamily="34" charset="0"/>
                <a:cs typeface="Calibri" panose="020F0502020204030204" pitchFamily="34" charset="0"/>
              </a:rPr>
              <a:t>+16.7%</a:t>
            </a:r>
          </a:p>
        </p:txBody>
      </p:sp>
      <p:sp>
        <p:nvSpPr>
          <p:cNvPr id="72" name="Rectángulo 71">
            <a:extLst>
              <a:ext uri="{FF2B5EF4-FFF2-40B4-BE49-F238E27FC236}">
                <a16:creationId xmlns:a16="http://schemas.microsoft.com/office/drawing/2014/main" id="{04914790-6163-7243-948A-95BE4C1C9A56}"/>
              </a:ext>
            </a:extLst>
          </p:cNvPr>
          <p:cNvSpPr/>
          <p:nvPr/>
        </p:nvSpPr>
        <p:spPr>
          <a:xfrm>
            <a:off x="8185822" y="4753407"/>
            <a:ext cx="2633989" cy="253916"/>
          </a:xfrm>
          <a:prstGeom prst="rect">
            <a:avLst/>
          </a:prstGeom>
          <a:noFill/>
        </p:spPr>
        <p:txBody>
          <a:bodyPr wrap="square">
            <a:spAutoFit/>
          </a:bodyPr>
          <a:lstStyle/>
          <a:p>
            <a:pPr algn="ctr"/>
            <a:r>
              <a:rPr lang="en-US" sz="1050" b="1" dirty="0">
                <a:solidFill>
                  <a:srgbClr val="F27547"/>
                </a:solidFill>
                <a:latin typeface="Corbel" panose="020B0503020204020204" pitchFamily="34" charset="0"/>
              </a:rPr>
              <a:t> PRINCIPAL &amp; INVEST VALUE</a:t>
            </a:r>
          </a:p>
        </p:txBody>
      </p:sp>
      <p:sp>
        <p:nvSpPr>
          <p:cNvPr id="29" name="CuadroTexto 28">
            <a:extLst>
              <a:ext uri="{FF2B5EF4-FFF2-40B4-BE49-F238E27FC236}">
                <a16:creationId xmlns:a16="http://schemas.microsoft.com/office/drawing/2014/main" id="{E6C4ACFC-79EE-984F-BDD2-64B6E2FDD3DA}"/>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1189848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FB6BA5-0734-7645-9D77-40488ACA45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4562" y="-191387"/>
            <a:ext cx="11003030" cy="6680411"/>
          </a:xfrm>
          <a:prstGeom prst="rect">
            <a:avLst/>
          </a:prstGeom>
        </p:spPr>
      </p:pic>
      <p:sp>
        <p:nvSpPr>
          <p:cNvPr id="9" name="CuadroTexto 8">
            <a:extLst>
              <a:ext uri="{FF2B5EF4-FFF2-40B4-BE49-F238E27FC236}">
                <a16:creationId xmlns:a16="http://schemas.microsoft.com/office/drawing/2014/main" id="{C4BEBB81-B658-F54A-B441-5700E1E0E3AC}"/>
              </a:ext>
            </a:extLst>
          </p:cNvPr>
          <p:cNvSpPr txBox="1"/>
          <p:nvPr/>
        </p:nvSpPr>
        <p:spPr>
          <a:xfrm>
            <a:off x="201402" y="781470"/>
            <a:ext cx="4939365" cy="414024"/>
          </a:xfrm>
          <a:prstGeom prst="rect">
            <a:avLst/>
          </a:prstGeom>
          <a:noFill/>
        </p:spPr>
        <p:txBody>
          <a:bodyPr wrap="none" rtlCol="0">
            <a:spAutoFit/>
          </a:bodyPr>
          <a:lstStyle/>
          <a:p>
            <a:pPr>
              <a:lnSpc>
                <a:spcPts val="2500"/>
              </a:lnSpc>
              <a:spcBef>
                <a:spcPct val="0"/>
              </a:spcBef>
              <a:defRPr/>
            </a:pPr>
            <a:r>
              <a:rPr lang="en-US" sz="2400" dirty="0">
                <a:solidFill>
                  <a:srgbClr val="2D2A25"/>
                </a:solidFill>
                <a:latin typeface="Corbel" panose="020B0503020204020204" pitchFamily="34" charset="0"/>
                <a:cs typeface="Arial" panose="020B0604020202020204" pitchFamily="34" charset="0"/>
              </a:rPr>
              <a:t>INTERNATIONAL PRESENCE</a:t>
            </a:r>
          </a:p>
        </p:txBody>
      </p:sp>
      <p:sp>
        <p:nvSpPr>
          <p:cNvPr id="8" name="CuadroTexto 7">
            <a:extLst>
              <a:ext uri="{FF2B5EF4-FFF2-40B4-BE49-F238E27FC236}">
                <a16:creationId xmlns:a16="http://schemas.microsoft.com/office/drawing/2014/main" id="{9DD9066A-A471-D646-BAE1-19C24CE9319C}"/>
              </a:ext>
            </a:extLst>
          </p:cNvPr>
          <p:cNvSpPr txBox="1"/>
          <p:nvPr/>
        </p:nvSpPr>
        <p:spPr>
          <a:xfrm>
            <a:off x="252060" y="146744"/>
            <a:ext cx="2172390" cy="200055"/>
          </a:xfrm>
          <a:prstGeom prst="rect">
            <a:avLst/>
          </a:prstGeom>
          <a:noFill/>
        </p:spPr>
        <p:txBody>
          <a:bodyPr wrap="none" rtlCol="0">
            <a:spAutoFit/>
          </a:bodyPr>
          <a:lstStyle/>
          <a:p>
            <a:r>
              <a:rPr lang="en-US" sz="700" b="1" spc="300" dirty="0">
                <a:solidFill>
                  <a:srgbClr val="41403C"/>
                </a:solidFill>
                <a:latin typeface="Corbel" panose="020B0503020204020204" pitchFamily="34" charset="0"/>
                <a:cs typeface="Arial" panose="020B0604020202020204" pitchFamily="34" charset="0"/>
              </a:rPr>
              <a:t>INTERNATIONAL PRESENCE</a:t>
            </a:r>
          </a:p>
        </p:txBody>
      </p:sp>
      <p:sp>
        <p:nvSpPr>
          <p:cNvPr id="6" name="CuadroTexto 5">
            <a:extLst>
              <a:ext uri="{FF2B5EF4-FFF2-40B4-BE49-F238E27FC236}">
                <a16:creationId xmlns:a16="http://schemas.microsoft.com/office/drawing/2014/main" id="{6CF24524-DAEA-5641-8B14-5E1BAB490C0C}"/>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3542601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5">
            <a:extLst>
              <a:ext uri="{FF2B5EF4-FFF2-40B4-BE49-F238E27FC236}">
                <a16:creationId xmlns:a16="http://schemas.microsoft.com/office/drawing/2014/main" id="{BC04D306-5633-734C-9D17-8EF3C67552A2}"/>
              </a:ext>
            </a:extLst>
          </p:cNvPr>
          <p:cNvSpPr txBox="1">
            <a:spLocks/>
          </p:cNvSpPr>
          <p:nvPr/>
        </p:nvSpPr>
        <p:spPr>
          <a:xfrm>
            <a:off x="252060" y="419694"/>
            <a:ext cx="10472056" cy="1125734"/>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b="0" i="0" kern="1200">
                <a:solidFill>
                  <a:schemeClr val="tx1"/>
                </a:solidFill>
                <a:latin typeface="Times New Roman Regular" panose="02020603050405020304" pitchFamily="18" charset="0"/>
                <a:ea typeface="+mj-ea"/>
                <a:cs typeface="+mj-cs"/>
              </a:defRPr>
            </a:lvl1pPr>
          </a:lstStyle>
          <a:p>
            <a:pPr defTabSz="914320">
              <a:lnSpc>
                <a:spcPts val="2500"/>
              </a:lnSpc>
              <a:defRPr/>
            </a:pPr>
            <a:r>
              <a:rPr lang="en-US" sz="2400" spc="300" dirty="0">
                <a:solidFill>
                  <a:srgbClr val="2D2A25"/>
                </a:solidFill>
                <a:latin typeface="Corbel" panose="020B0503020204020204" pitchFamily="34" charset="0"/>
                <a:ea typeface="+mn-ea"/>
                <a:cs typeface="Arial" panose="020B0604020202020204" pitchFamily="34" charset="0"/>
              </a:rPr>
              <a:t>BREAKDOWN OF SALES BY REGION</a:t>
            </a:r>
          </a:p>
        </p:txBody>
      </p:sp>
      <p:sp>
        <p:nvSpPr>
          <p:cNvPr id="45" name="1 Marcador de contenido">
            <a:extLst>
              <a:ext uri="{FF2B5EF4-FFF2-40B4-BE49-F238E27FC236}">
                <a16:creationId xmlns:a16="http://schemas.microsoft.com/office/drawing/2014/main" id="{6A59C825-EC53-9541-9F9D-8B244D3B301F}"/>
              </a:ext>
            </a:extLst>
          </p:cNvPr>
          <p:cNvSpPr txBox="1">
            <a:spLocks/>
          </p:cNvSpPr>
          <p:nvPr/>
        </p:nvSpPr>
        <p:spPr>
          <a:xfrm>
            <a:off x="273277" y="1234940"/>
            <a:ext cx="3039345" cy="237005"/>
          </a:xfrm>
          <a:prstGeom prst="rect">
            <a:avLst/>
          </a:prstGeom>
          <a:noFill/>
        </p:spPr>
        <p:txBody>
          <a:bodyPr vert="horz" lIns="60956" tIns="30478" rIns="60956" bIns="30478" rtlCol="0">
            <a:noAutofit/>
          </a:bodyPr>
          <a:lstStyle>
            <a:lvl1pPr marL="342900" indent="-342900" algn="l" defTabSz="457200" rtl="0" eaLnBrk="1" latinLnBrk="0" hangingPunct="1">
              <a:spcBef>
                <a:spcPct val="20000"/>
              </a:spcBef>
              <a:buFont typeface="Arial"/>
              <a:buChar char="•"/>
              <a:defRPr sz="2800" kern="1200">
                <a:solidFill>
                  <a:schemeClr val="tx1"/>
                </a:solidFill>
                <a:latin typeface="Palatino Linotype"/>
                <a:ea typeface="+mn-ea"/>
                <a:cs typeface="Palatino Linotype"/>
              </a:defRPr>
            </a:lvl1pPr>
            <a:lvl2pPr marL="742950" indent="-285750" algn="l" defTabSz="457200" rtl="0" eaLnBrk="1" latinLnBrk="0" hangingPunct="1">
              <a:spcBef>
                <a:spcPct val="20000"/>
              </a:spcBef>
              <a:buFont typeface="Arial"/>
              <a:buChar char="–"/>
              <a:defRPr sz="2400" kern="1200">
                <a:solidFill>
                  <a:schemeClr val="tx1"/>
                </a:solidFill>
                <a:latin typeface="Palatino Linotype"/>
                <a:ea typeface="+mn-ea"/>
                <a:cs typeface="Palatino Linotype"/>
              </a:defRPr>
            </a:lvl2pPr>
            <a:lvl3pPr marL="1143000" indent="-228600" algn="l" defTabSz="457200" rtl="0" eaLnBrk="1" latinLnBrk="0" hangingPunct="1">
              <a:spcBef>
                <a:spcPct val="20000"/>
              </a:spcBef>
              <a:buFont typeface="Arial"/>
              <a:buChar char="•"/>
              <a:defRPr sz="2000" kern="1200">
                <a:solidFill>
                  <a:schemeClr val="tx1"/>
                </a:solidFill>
                <a:latin typeface="Palatino Linotype"/>
                <a:ea typeface="+mn-ea"/>
                <a:cs typeface="Palatino Linotype"/>
              </a:defRPr>
            </a:lvl3pPr>
            <a:lvl4pPr marL="1600200" indent="-228600" algn="l" defTabSz="457200" rtl="0" eaLnBrk="1" latinLnBrk="0" hangingPunct="1">
              <a:spcBef>
                <a:spcPct val="20000"/>
              </a:spcBef>
              <a:buFont typeface="Arial"/>
              <a:buChar char="–"/>
              <a:defRPr sz="1800" kern="1200">
                <a:solidFill>
                  <a:schemeClr val="tx1"/>
                </a:solidFill>
                <a:latin typeface="Palatino Linotype"/>
                <a:ea typeface="+mn-ea"/>
                <a:cs typeface="Palatino Linotype"/>
              </a:defRPr>
            </a:lvl4pPr>
            <a:lvl5pPr marL="2057400" indent="-228600" algn="l" defTabSz="457200" rtl="0" eaLnBrk="1" latinLnBrk="0" hangingPunct="1">
              <a:spcBef>
                <a:spcPct val="20000"/>
              </a:spcBef>
              <a:buFont typeface="Arial"/>
              <a:buChar char="»"/>
              <a:defRPr sz="1800" kern="1200">
                <a:solidFill>
                  <a:schemeClr val="tx1"/>
                </a:solidFill>
                <a:latin typeface="Palatino Linotype"/>
                <a:ea typeface="+mn-ea"/>
                <a:cs typeface="Palatino Linotyp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04773">
              <a:lnSpc>
                <a:spcPct val="110000"/>
              </a:lnSpc>
              <a:buNone/>
              <a:defRPr/>
            </a:pPr>
            <a:r>
              <a:rPr lang="en-US" sz="1600" i="1" dirty="0">
                <a:solidFill>
                  <a:srgbClr val="42403C"/>
                </a:solidFill>
                <a:latin typeface="Corbel" panose="020B0503020204020204" pitchFamily="34" charset="0"/>
                <a:cs typeface="Arial" panose="020B0604020202020204" pitchFamily="34" charset="0"/>
              </a:rPr>
              <a:t>(VALUE)</a:t>
            </a:r>
          </a:p>
        </p:txBody>
      </p:sp>
      <p:sp>
        <p:nvSpPr>
          <p:cNvPr id="7" name="CuadroTexto 6">
            <a:extLst>
              <a:ext uri="{FF2B5EF4-FFF2-40B4-BE49-F238E27FC236}">
                <a16:creationId xmlns:a16="http://schemas.microsoft.com/office/drawing/2014/main" id="{6ABAA1E1-6A6C-6B47-95F5-6F175480AB71}"/>
              </a:ext>
            </a:extLst>
          </p:cNvPr>
          <p:cNvSpPr txBox="1"/>
          <p:nvPr/>
        </p:nvSpPr>
        <p:spPr>
          <a:xfrm>
            <a:off x="252060" y="146744"/>
            <a:ext cx="1495922" cy="200055"/>
          </a:xfrm>
          <a:prstGeom prst="rect">
            <a:avLst/>
          </a:prstGeom>
          <a:noFill/>
        </p:spPr>
        <p:txBody>
          <a:bodyPr wrap="none" rtlCol="0">
            <a:spAutoFit/>
          </a:bodyPr>
          <a:lstStyle/>
          <a:p>
            <a:r>
              <a:rPr lang="en-US" sz="700" b="1" spc="300" dirty="0">
                <a:solidFill>
                  <a:srgbClr val="41403C"/>
                </a:solidFill>
                <a:latin typeface="Corbel" panose="020B0503020204020204" pitchFamily="34" charset="0"/>
                <a:cs typeface="Arial" panose="020B0604020202020204" pitchFamily="34" charset="0"/>
              </a:rPr>
              <a:t>SALES BY REGION</a:t>
            </a:r>
          </a:p>
        </p:txBody>
      </p:sp>
      <p:sp>
        <p:nvSpPr>
          <p:cNvPr id="10" name="CuadroTexto 9">
            <a:extLst>
              <a:ext uri="{FF2B5EF4-FFF2-40B4-BE49-F238E27FC236}">
                <a16:creationId xmlns:a16="http://schemas.microsoft.com/office/drawing/2014/main" id="{A333054F-AB0A-3A41-9095-E696158255E9}"/>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pic>
        <p:nvPicPr>
          <p:cNvPr id="9" name="Imagen 8">
            <a:extLst>
              <a:ext uri="{FF2B5EF4-FFF2-40B4-BE49-F238E27FC236}">
                <a16:creationId xmlns:a16="http://schemas.microsoft.com/office/drawing/2014/main" id="{874DA6D9-139A-8E40-937F-621ADB4267E8}"/>
              </a:ext>
            </a:extLst>
          </p:cNvPr>
          <p:cNvPicPr>
            <a:picLocks noChangeAspect="1"/>
          </p:cNvPicPr>
          <p:nvPr/>
        </p:nvPicPr>
        <p:blipFill rotWithShape="1">
          <a:blip r:embed="rId3"/>
          <a:srcRect b="9563"/>
          <a:stretch/>
        </p:blipFill>
        <p:spPr>
          <a:xfrm>
            <a:off x="1015553" y="898138"/>
            <a:ext cx="10158715" cy="5167849"/>
          </a:xfrm>
          <a:prstGeom prst="rect">
            <a:avLst/>
          </a:prstGeom>
        </p:spPr>
      </p:pic>
    </p:spTree>
    <p:extLst>
      <p:ext uri="{BB962C8B-B14F-4D97-AF65-F5344CB8AC3E}">
        <p14:creationId xmlns:p14="http://schemas.microsoft.com/office/powerpoint/2010/main" val="3815243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5">
            <a:extLst>
              <a:ext uri="{FF2B5EF4-FFF2-40B4-BE49-F238E27FC236}">
                <a16:creationId xmlns:a16="http://schemas.microsoft.com/office/drawing/2014/main" id="{BC04D306-5633-734C-9D17-8EF3C67552A2}"/>
              </a:ext>
            </a:extLst>
          </p:cNvPr>
          <p:cNvSpPr txBox="1">
            <a:spLocks/>
          </p:cNvSpPr>
          <p:nvPr/>
        </p:nvSpPr>
        <p:spPr>
          <a:xfrm>
            <a:off x="982999" y="1826698"/>
            <a:ext cx="10472056" cy="1369002"/>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b="0" i="0" kern="1200">
                <a:solidFill>
                  <a:schemeClr val="tx1"/>
                </a:solidFill>
                <a:latin typeface="Times New Roman Regular" panose="02020603050405020304" pitchFamily="18" charset="0"/>
                <a:ea typeface="+mj-ea"/>
                <a:cs typeface="+mj-cs"/>
              </a:defRPr>
            </a:lvl1pPr>
          </a:lstStyle>
          <a:p>
            <a:pPr>
              <a:lnSpc>
                <a:spcPct val="100000"/>
              </a:lnSpc>
              <a:spcBef>
                <a:spcPts val="0"/>
              </a:spcBef>
            </a:pPr>
            <a:endParaRPr lang="es-ES" sz="2800" dirty="0">
              <a:solidFill>
                <a:srgbClr val="181818"/>
              </a:solidFill>
              <a:latin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2A22A228-4E94-554F-AF19-77961DA7FEB3}"/>
              </a:ext>
            </a:extLst>
          </p:cNvPr>
          <p:cNvSpPr txBox="1"/>
          <p:nvPr/>
        </p:nvSpPr>
        <p:spPr>
          <a:xfrm>
            <a:off x="252060" y="146744"/>
            <a:ext cx="2834430" cy="200055"/>
          </a:xfrm>
          <a:prstGeom prst="rect">
            <a:avLst/>
          </a:prstGeom>
          <a:noFill/>
        </p:spPr>
        <p:txBody>
          <a:bodyPr wrap="none" rtlCol="0">
            <a:spAutoFit/>
          </a:bodyPr>
          <a:lstStyle/>
          <a:p>
            <a:r>
              <a:rPr lang="en-US" sz="700" b="1" spc="300" dirty="0">
                <a:solidFill>
                  <a:srgbClr val="41403C"/>
                </a:solidFill>
                <a:latin typeface="Corbel" panose="020B0503020204020204" pitchFamily="34" charset="0"/>
                <a:cs typeface="Arial" panose="020B0604020202020204" pitchFamily="34" charset="0"/>
              </a:rPr>
              <a:t>PRINCIPAL: CASILLERO DEL DIABLO</a:t>
            </a:r>
          </a:p>
        </p:txBody>
      </p:sp>
      <p:sp>
        <p:nvSpPr>
          <p:cNvPr id="16" name="Rectángulo 15">
            <a:extLst>
              <a:ext uri="{FF2B5EF4-FFF2-40B4-BE49-F238E27FC236}">
                <a16:creationId xmlns:a16="http://schemas.microsoft.com/office/drawing/2014/main" id="{C3E72874-ED0D-4045-AEEA-EA30AC185180}"/>
              </a:ext>
            </a:extLst>
          </p:cNvPr>
          <p:cNvSpPr/>
          <p:nvPr/>
        </p:nvSpPr>
        <p:spPr>
          <a:xfrm>
            <a:off x="252060" y="726136"/>
            <a:ext cx="5843937" cy="412934"/>
          </a:xfrm>
          <a:prstGeom prst="rect">
            <a:avLst/>
          </a:prstGeom>
        </p:spPr>
        <p:txBody>
          <a:bodyPr wrap="square">
            <a:spAutoFit/>
          </a:bodyPr>
          <a:lstStyle/>
          <a:p>
            <a:pPr>
              <a:lnSpc>
                <a:spcPts val="2500"/>
              </a:lnSpc>
            </a:pPr>
            <a:r>
              <a:rPr lang="en-US" sz="2400" b="1" spc="300" dirty="0">
                <a:solidFill>
                  <a:srgbClr val="F27547"/>
                </a:solidFill>
                <a:latin typeface="Corbel" panose="020B0503020204020204" pitchFamily="34" charset="0"/>
                <a:cs typeface="Arial" panose="020B0604020202020204" pitchFamily="34" charset="0"/>
              </a:rPr>
              <a:t>PRINCIPAL:</a:t>
            </a:r>
          </a:p>
        </p:txBody>
      </p:sp>
      <p:sp>
        <p:nvSpPr>
          <p:cNvPr id="19" name="Rectángulo 18">
            <a:extLst>
              <a:ext uri="{FF2B5EF4-FFF2-40B4-BE49-F238E27FC236}">
                <a16:creationId xmlns:a16="http://schemas.microsoft.com/office/drawing/2014/main" id="{DFB3FE22-66C2-224F-8CC3-97D0C58F3E30}"/>
              </a:ext>
            </a:extLst>
          </p:cNvPr>
          <p:cNvSpPr/>
          <p:nvPr/>
        </p:nvSpPr>
        <p:spPr>
          <a:xfrm>
            <a:off x="237697" y="1036537"/>
            <a:ext cx="5843937" cy="412934"/>
          </a:xfrm>
          <a:prstGeom prst="rect">
            <a:avLst/>
          </a:prstGeom>
        </p:spPr>
        <p:txBody>
          <a:bodyPr vert="horz" lIns="91434" tIns="45717" rIns="91434" bIns="45717" rtlCol="0" anchor="ctr">
            <a:normAutofit/>
          </a:bodyPr>
          <a:lstStyle/>
          <a:p>
            <a:pPr>
              <a:lnSpc>
                <a:spcPts val="2500"/>
              </a:lnSpc>
              <a:spcBef>
                <a:spcPct val="0"/>
              </a:spcBef>
            </a:pPr>
            <a:r>
              <a:rPr lang="en-US" sz="2400" spc="300" dirty="0">
                <a:solidFill>
                  <a:srgbClr val="2D2A25"/>
                </a:solidFill>
                <a:latin typeface="Corbel" panose="020B0503020204020204" pitchFamily="34" charset="0"/>
                <a:cs typeface="Arial" panose="020B0604020202020204" pitchFamily="34" charset="0"/>
              </a:rPr>
              <a:t>CASILLERO DEL DIABLO</a:t>
            </a:r>
          </a:p>
        </p:txBody>
      </p:sp>
      <p:grpSp>
        <p:nvGrpSpPr>
          <p:cNvPr id="9" name="Grupo 8">
            <a:extLst>
              <a:ext uri="{FF2B5EF4-FFF2-40B4-BE49-F238E27FC236}">
                <a16:creationId xmlns:a16="http://schemas.microsoft.com/office/drawing/2014/main" id="{C06106A5-1FBD-4A43-A51A-909C9556D347}"/>
              </a:ext>
            </a:extLst>
          </p:cNvPr>
          <p:cNvGrpSpPr/>
          <p:nvPr/>
        </p:nvGrpSpPr>
        <p:grpSpPr>
          <a:xfrm>
            <a:off x="3621607" y="1355801"/>
            <a:ext cx="8318333" cy="4952924"/>
            <a:chOff x="2911321" y="873279"/>
            <a:chExt cx="9128719" cy="5435446"/>
          </a:xfrm>
        </p:grpSpPr>
        <p:pic>
          <p:nvPicPr>
            <p:cNvPr id="12" name="Imagen 11">
              <a:extLst>
                <a:ext uri="{FF2B5EF4-FFF2-40B4-BE49-F238E27FC236}">
                  <a16:creationId xmlns:a16="http://schemas.microsoft.com/office/drawing/2014/main" id="{5E7BA5E5-775B-6D40-AE12-EE3CF7CD6A3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403" t="-1619" r="-609"/>
            <a:stretch/>
          </p:blipFill>
          <p:spPr>
            <a:xfrm>
              <a:off x="6606333" y="1389120"/>
              <a:ext cx="1595216" cy="4919605"/>
            </a:xfrm>
            <a:prstGeom prst="rect">
              <a:avLst/>
            </a:prstGeom>
          </p:spPr>
        </p:pic>
        <p:pic>
          <p:nvPicPr>
            <p:cNvPr id="14" name="Imagen 13">
              <a:extLst>
                <a:ext uri="{FF2B5EF4-FFF2-40B4-BE49-F238E27FC236}">
                  <a16:creationId xmlns:a16="http://schemas.microsoft.com/office/drawing/2014/main" id="{F7D6EED0-14B1-5B46-A5F0-9E49D00692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014" t="-1670" r="-1297"/>
            <a:stretch/>
          </p:blipFill>
          <p:spPr>
            <a:xfrm>
              <a:off x="8208801" y="1203258"/>
              <a:ext cx="2068882" cy="5092766"/>
            </a:xfrm>
            <a:prstGeom prst="rect">
              <a:avLst/>
            </a:prstGeom>
          </p:spPr>
        </p:pic>
        <p:pic>
          <p:nvPicPr>
            <p:cNvPr id="4" name="Imagen 3">
              <a:extLst>
                <a:ext uri="{FF2B5EF4-FFF2-40B4-BE49-F238E27FC236}">
                  <a16:creationId xmlns:a16="http://schemas.microsoft.com/office/drawing/2014/main" id="{089647AD-81AE-C640-BBB4-D065CA4B03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73678" y="1248987"/>
              <a:ext cx="1986801" cy="5059738"/>
            </a:xfrm>
            <a:prstGeom prst="rect">
              <a:avLst/>
            </a:prstGeom>
          </p:spPr>
        </p:pic>
        <p:pic>
          <p:nvPicPr>
            <p:cNvPr id="6" name="Imagen 5">
              <a:extLst>
                <a:ext uri="{FF2B5EF4-FFF2-40B4-BE49-F238E27FC236}">
                  <a16:creationId xmlns:a16="http://schemas.microsoft.com/office/drawing/2014/main" id="{AA249E62-79CE-5F45-A045-56BEEC1047F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11321" y="873279"/>
              <a:ext cx="1851435" cy="5435446"/>
            </a:xfrm>
            <a:prstGeom prst="rect">
              <a:avLst/>
            </a:prstGeom>
          </p:spPr>
        </p:pic>
        <p:pic>
          <p:nvPicPr>
            <p:cNvPr id="8" name="Imagen 7">
              <a:extLst>
                <a:ext uri="{FF2B5EF4-FFF2-40B4-BE49-F238E27FC236}">
                  <a16:creationId xmlns:a16="http://schemas.microsoft.com/office/drawing/2014/main" id="{DD3B57E2-4357-0C41-B207-C58D8C21A57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947455" y="1146454"/>
              <a:ext cx="2092585" cy="5162271"/>
            </a:xfrm>
            <a:prstGeom prst="rect">
              <a:avLst/>
            </a:prstGeom>
          </p:spPr>
        </p:pic>
      </p:grpSp>
      <p:sp>
        <p:nvSpPr>
          <p:cNvPr id="2" name="Elipse 1">
            <a:extLst>
              <a:ext uri="{FF2B5EF4-FFF2-40B4-BE49-F238E27FC236}">
                <a16:creationId xmlns:a16="http://schemas.microsoft.com/office/drawing/2014/main" id="{9FD90F56-A973-344C-A334-374DDCF72E2B}"/>
              </a:ext>
            </a:extLst>
          </p:cNvPr>
          <p:cNvSpPr/>
          <p:nvPr/>
        </p:nvSpPr>
        <p:spPr>
          <a:xfrm>
            <a:off x="626724" y="2082164"/>
            <a:ext cx="3305741" cy="3305741"/>
          </a:xfrm>
          <a:prstGeom prst="ellipse">
            <a:avLst/>
          </a:prstGeom>
          <a:solidFill>
            <a:srgbClr val="414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41403C"/>
              </a:solidFill>
            </a:endParaRPr>
          </a:p>
        </p:txBody>
      </p:sp>
      <p:sp>
        <p:nvSpPr>
          <p:cNvPr id="22" name="CuadroTexto 21">
            <a:extLst>
              <a:ext uri="{FF2B5EF4-FFF2-40B4-BE49-F238E27FC236}">
                <a16:creationId xmlns:a16="http://schemas.microsoft.com/office/drawing/2014/main" id="{F06DFE51-569E-B746-BB75-6ADD69807AC0}"/>
              </a:ext>
            </a:extLst>
          </p:cNvPr>
          <p:cNvSpPr txBox="1"/>
          <p:nvPr/>
        </p:nvSpPr>
        <p:spPr>
          <a:xfrm>
            <a:off x="869854" y="2969842"/>
            <a:ext cx="2634504" cy="1015663"/>
          </a:xfrm>
          <a:prstGeom prst="rect">
            <a:avLst/>
          </a:prstGeom>
          <a:noFill/>
        </p:spPr>
        <p:txBody>
          <a:bodyPr wrap="none" rtlCol="0">
            <a:spAutoFit/>
          </a:bodyPr>
          <a:lstStyle/>
          <a:p>
            <a:r>
              <a:rPr lang="en-US" sz="6000" b="1" dirty="0">
                <a:solidFill>
                  <a:schemeClr val="bg1"/>
                </a:solidFill>
                <a:latin typeface="Corbel" panose="020B0503020204020204" pitchFamily="34" charset="0"/>
                <a:cs typeface="Arial" panose="020B0604020202020204" pitchFamily="34" charset="0"/>
              </a:rPr>
              <a:t>+13.8%</a:t>
            </a:r>
          </a:p>
        </p:txBody>
      </p:sp>
      <p:sp>
        <p:nvSpPr>
          <p:cNvPr id="23" name="CuadroTexto 22">
            <a:extLst>
              <a:ext uri="{FF2B5EF4-FFF2-40B4-BE49-F238E27FC236}">
                <a16:creationId xmlns:a16="http://schemas.microsoft.com/office/drawing/2014/main" id="{16275B2C-C453-C14F-A634-D904AFF3A719}"/>
              </a:ext>
            </a:extLst>
          </p:cNvPr>
          <p:cNvSpPr txBox="1"/>
          <p:nvPr/>
        </p:nvSpPr>
        <p:spPr>
          <a:xfrm>
            <a:off x="914460" y="4018875"/>
            <a:ext cx="2707147" cy="284693"/>
          </a:xfrm>
          <a:prstGeom prst="rect">
            <a:avLst/>
          </a:prstGeom>
          <a:noFill/>
        </p:spPr>
        <p:txBody>
          <a:bodyPr wrap="square" rtlCol="0">
            <a:spAutoFit/>
          </a:bodyPr>
          <a:lstStyle/>
          <a:p>
            <a:pPr algn="ctr">
              <a:lnSpc>
                <a:spcPts val="1520"/>
              </a:lnSpc>
            </a:pPr>
            <a:r>
              <a:rPr lang="en-US" sz="1600" dirty="0">
                <a:solidFill>
                  <a:schemeClr val="bg1"/>
                </a:solidFill>
                <a:latin typeface="Georgia" panose="02040502050405020303" pitchFamily="18" charset="0"/>
                <a:cs typeface="Times New Roman" panose="02020603050405020304" pitchFamily="18" charset="0"/>
              </a:rPr>
              <a:t>IN TERMS OF VOLUME</a:t>
            </a:r>
          </a:p>
        </p:txBody>
      </p:sp>
      <p:sp>
        <p:nvSpPr>
          <p:cNvPr id="18" name="CuadroTexto 17">
            <a:extLst>
              <a:ext uri="{FF2B5EF4-FFF2-40B4-BE49-F238E27FC236}">
                <a16:creationId xmlns:a16="http://schemas.microsoft.com/office/drawing/2014/main" id="{4FB659CB-8960-414C-AC12-8181C51AC35D}"/>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2380141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1 Marcador de contenido">
            <a:extLst>
              <a:ext uri="{FF2B5EF4-FFF2-40B4-BE49-F238E27FC236}">
                <a16:creationId xmlns:a16="http://schemas.microsoft.com/office/drawing/2014/main" id="{4FCD37DC-3256-A94C-8128-6CAE85BE2624}"/>
              </a:ext>
            </a:extLst>
          </p:cNvPr>
          <p:cNvSpPr txBox="1">
            <a:spLocks/>
          </p:cNvSpPr>
          <p:nvPr/>
        </p:nvSpPr>
        <p:spPr>
          <a:xfrm>
            <a:off x="603910" y="1567017"/>
            <a:ext cx="2444785" cy="211660"/>
          </a:xfrm>
          <a:prstGeom prst="rect">
            <a:avLst/>
          </a:prstGeom>
          <a:noFill/>
        </p:spPr>
        <p:txBody>
          <a:bodyPr vert="horz" lIns="60956" tIns="30478" rIns="60956" bIns="30478" rtlCol="0">
            <a:noAutofit/>
          </a:bodyPr>
          <a:lstStyle>
            <a:lvl1pPr marL="342900" indent="-342900" algn="l" defTabSz="457200" rtl="0" eaLnBrk="1" latinLnBrk="0" hangingPunct="1">
              <a:spcBef>
                <a:spcPct val="20000"/>
              </a:spcBef>
              <a:buFont typeface="Arial"/>
              <a:buChar char="•"/>
              <a:defRPr sz="2800" kern="1200">
                <a:solidFill>
                  <a:schemeClr val="tx1"/>
                </a:solidFill>
                <a:latin typeface="Palatino Linotype"/>
                <a:ea typeface="+mn-ea"/>
                <a:cs typeface="Palatino Linotype"/>
              </a:defRPr>
            </a:lvl1pPr>
            <a:lvl2pPr marL="742950" indent="-285750" algn="l" defTabSz="457200" rtl="0" eaLnBrk="1" latinLnBrk="0" hangingPunct="1">
              <a:spcBef>
                <a:spcPct val="20000"/>
              </a:spcBef>
              <a:buFont typeface="Arial"/>
              <a:buChar char="–"/>
              <a:defRPr sz="2400" kern="1200">
                <a:solidFill>
                  <a:schemeClr val="tx1"/>
                </a:solidFill>
                <a:latin typeface="Palatino Linotype"/>
                <a:ea typeface="+mn-ea"/>
                <a:cs typeface="Palatino Linotype"/>
              </a:defRPr>
            </a:lvl2pPr>
            <a:lvl3pPr marL="1143000" indent="-228600" algn="l" defTabSz="457200" rtl="0" eaLnBrk="1" latinLnBrk="0" hangingPunct="1">
              <a:spcBef>
                <a:spcPct val="20000"/>
              </a:spcBef>
              <a:buFont typeface="Arial"/>
              <a:buChar char="•"/>
              <a:defRPr sz="2000" kern="1200">
                <a:solidFill>
                  <a:schemeClr val="tx1"/>
                </a:solidFill>
                <a:latin typeface="Palatino Linotype"/>
                <a:ea typeface="+mn-ea"/>
                <a:cs typeface="Palatino Linotype"/>
              </a:defRPr>
            </a:lvl3pPr>
            <a:lvl4pPr marL="1600200" indent="-228600" algn="l" defTabSz="457200" rtl="0" eaLnBrk="1" latinLnBrk="0" hangingPunct="1">
              <a:spcBef>
                <a:spcPct val="20000"/>
              </a:spcBef>
              <a:buFont typeface="Arial"/>
              <a:buChar char="–"/>
              <a:defRPr sz="1800" kern="1200">
                <a:solidFill>
                  <a:schemeClr val="tx1"/>
                </a:solidFill>
                <a:latin typeface="Palatino Linotype"/>
                <a:ea typeface="+mn-ea"/>
                <a:cs typeface="Palatino Linotype"/>
              </a:defRPr>
            </a:lvl4pPr>
            <a:lvl5pPr marL="2057400" indent="-228600" algn="l" defTabSz="457200" rtl="0" eaLnBrk="1" latinLnBrk="0" hangingPunct="1">
              <a:spcBef>
                <a:spcPct val="20000"/>
              </a:spcBef>
              <a:buFont typeface="Arial"/>
              <a:buChar char="»"/>
              <a:defRPr sz="1800" kern="1200">
                <a:solidFill>
                  <a:schemeClr val="tx1"/>
                </a:solidFill>
                <a:latin typeface="Palatino Linotype"/>
                <a:ea typeface="+mn-ea"/>
                <a:cs typeface="Palatino Linotyp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04773">
              <a:lnSpc>
                <a:spcPct val="110000"/>
              </a:lnSpc>
              <a:buNone/>
              <a:defRPr/>
            </a:pPr>
            <a:r>
              <a:rPr lang="en-US" sz="1200" b="1" dirty="0">
                <a:solidFill>
                  <a:srgbClr val="42403C"/>
                </a:solidFill>
                <a:latin typeface="Corbel" panose="020B0503020204020204" pitchFamily="34" charset="0"/>
                <a:cs typeface="Arial" panose="020B0604020202020204" pitchFamily="34" charset="0"/>
              </a:rPr>
              <a:t>2021 </a:t>
            </a:r>
            <a:r>
              <a:rPr lang="en-US" sz="1200" dirty="0">
                <a:solidFill>
                  <a:srgbClr val="42403C"/>
                </a:solidFill>
                <a:latin typeface="Corbel" panose="020B0503020204020204" pitchFamily="34" charset="0"/>
                <a:cs typeface="Arial" panose="020B0604020202020204" pitchFamily="34" charset="0"/>
              </a:rPr>
              <a:t>THOUSANDS OF 9L CASES</a:t>
            </a:r>
          </a:p>
        </p:txBody>
      </p:sp>
      <p:sp>
        <p:nvSpPr>
          <p:cNvPr id="7" name="Rectángulo 6">
            <a:extLst>
              <a:ext uri="{FF2B5EF4-FFF2-40B4-BE49-F238E27FC236}">
                <a16:creationId xmlns:a16="http://schemas.microsoft.com/office/drawing/2014/main" id="{B82641D5-B513-674B-975C-98C31FD28E64}"/>
              </a:ext>
            </a:extLst>
          </p:cNvPr>
          <p:cNvSpPr/>
          <p:nvPr/>
        </p:nvSpPr>
        <p:spPr>
          <a:xfrm>
            <a:off x="347728" y="1566479"/>
            <a:ext cx="212733" cy="212733"/>
          </a:xfrm>
          <a:prstGeom prst="rect">
            <a:avLst/>
          </a:prstGeom>
          <a:solidFill>
            <a:srgbClr val="2D2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400" dirty="0"/>
          </a:p>
        </p:txBody>
      </p:sp>
      <p:sp>
        <p:nvSpPr>
          <p:cNvPr id="46" name="Rectángulo 45">
            <a:extLst>
              <a:ext uri="{FF2B5EF4-FFF2-40B4-BE49-F238E27FC236}">
                <a16:creationId xmlns:a16="http://schemas.microsoft.com/office/drawing/2014/main" id="{7D830DA6-BB0C-2C44-9254-58B277861877}"/>
              </a:ext>
            </a:extLst>
          </p:cNvPr>
          <p:cNvSpPr/>
          <p:nvPr/>
        </p:nvSpPr>
        <p:spPr>
          <a:xfrm>
            <a:off x="335476" y="1271253"/>
            <a:ext cx="212733" cy="212733"/>
          </a:xfrm>
          <a:prstGeom prst="rect">
            <a:avLst/>
          </a:prstGeom>
          <a:solidFill>
            <a:srgbClr val="FF5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400" dirty="0"/>
          </a:p>
        </p:txBody>
      </p:sp>
      <p:sp>
        <p:nvSpPr>
          <p:cNvPr id="50" name="1 Marcador de contenido">
            <a:extLst>
              <a:ext uri="{FF2B5EF4-FFF2-40B4-BE49-F238E27FC236}">
                <a16:creationId xmlns:a16="http://schemas.microsoft.com/office/drawing/2014/main" id="{46EBDB59-1753-4A46-84C2-515813E0EA96}"/>
              </a:ext>
            </a:extLst>
          </p:cNvPr>
          <p:cNvSpPr txBox="1">
            <a:spLocks/>
          </p:cNvSpPr>
          <p:nvPr/>
        </p:nvSpPr>
        <p:spPr>
          <a:xfrm>
            <a:off x="590435" y="1271792"/>
            <a:ext cx="2653150" cy="211660"/>
          </a:xfrm>
          <a:prstGeom prst="rect">
            <a:avLst/>
          </a:prstGeom>
          <a:noFill/>
        </p:spPr>
        <p:txBody>
          <a:bodyPr vert="horz" lIns="60956" tIns="30478" rIns="60956" bIns="30478" rtlCol="0">
            <a:noAutofit/>
          </a:bodyPr>
          <a:lstStyle>
            <a:lvl1pPr marL="342900" indent="-342900" algn="l" defTabSz="457200" rtl="0" eaLnBrk="1" latinLnBrk="0" hangingPunct="1">
              <a:spcBef>
                <a:spcPct val="20000"/>
              </a:spcBef>
              <a:buFont typeface="Arial"/>
              <a:buChar char="•"/>
              <a:defRPr sz="2800" kern="1200">
                <a:solidFill>
                  <a:schemeClr val="tx1"/>
                </a:solidFill>
                <a:latin typeface="Palatino Linotype"/>
                <a:ea typeface="+mn-ea"/>
                <a:cs typeface="Palatino Linotype"/>
              </a:defRPr>
            </a:lvl1pPr>
            <a:lvl2pPr marL="742950" indent="-285750" algn="l" defTabSz="457200" rtl="0" eaLnBrk="1" latinLnBrk="0" hangingPunct="1">
              <a:spcBef>
                <a:spcPct val="20000"/>
              </a:spcBef>
              <a:buFont typeface="Arial"/>
              <a:buChar char="–"/>
              <a:defRPr sz="2400" kern="1200">
                <a:solidFill>
                  <a:schemeClr val="tx1"/>
                </a:solidFill>
                <a:latin typeface="Palatino Linotype"/>
                <a:ea typeface="+mn-ea"/>
                <a:cs typeface="Palatino Linotype"/>
              </a:defRPr>
            </a:lvl2pPr>
            <a:lvl3pPr marL="1143000" indent="-228600" algn="l" defTabSz="457200" rtl="0" eaLnBrk="1" latinLnBrk="0" hangingPunct="1">
              <a:spcBef>
                <a:spcPct val="20000"/>
              </a:spcBef>
              <a:buFont typeface="Arial"/>
              <a:buChar char="•"/>
              <a:defRPr sz="2000" kern="1200">
                <a:solidFill>
                  <a:schemeClr val="tx1"/>
                </a:solidFill>
                <a:latin typeface="Palatino Linotype"/>
                <a:ea typeface="+mn-ea"/>
                <a:cs typeface="Palatino Linotype"/>
              </a:defRPr>
            </a:lvl3pPr>
            <a:lvl4pPr marL="1600200" indent="-228600" algn="l" defTabSz="457200" rtl="0" eaLnBrk="1" latinLnBrk="0" hangingPunct="1">
              <a:spcBef>
                <a:spcPct val="20000"/>
              </a:spcBef>
              <a:buFont typeface="Arial"/>
              <a:buChar char="–"/>
              <a:defRPr sz="1800" kern="1200">
                <a:solidFill>
                  <a:schemeClr val="tx1"/>
                </a:solidFill>
                <a:latin typeface="Palatino Linotype"/>
                <a:ea typeface="+mn-ea"/>
                <a:cs typeface="Palatino Linotype"/>
              </a:defRPr>
            </a:lvl4pPr>
            <a:lvl5pPr marL="2057400" indent="-228600" algn="l" defTabSz="457200" rtl="0" eaLnBrk="1" latinLnBrk="0" hangingPunct="1">
              <a:spcBef>
                <a:spcPct val="20000"/>
              </a:spcBef>
              <a:buFont typeface="Arial"/>
              <a:buChar char="»"/>
              <a:defRPr sz="1800" kern="1200">
                <a:solidFill>
                  <a:schemeClr val="tx1"/>
                </a:solidFill>
                <a:latin typeface="Palatino Linotype"/>
                <a:ea typeface="+mn-ea"/>
                <a:cs typeface="Palatino Linotyp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04773">
              <a:lnSpc>
                <a:spcPct val="110000"/>
              </a:lnSpc>
              <a:buNone/>
              <a:defRPr/>
            </a:pPr>
            <a:r>
              <a:rPr lang="en-US" sz="1200" b="1" dirty="0">
                <a:solidFill>
                  <a:srgbClr val="42403C"/>
                </a:solidFill>
                <a:latin typeface="Corbel" panose="020B0503020204020204" pitchFamily="34" charset="0"/>
                <a:cs typeface="Arial" panose="020B0604020202020204" pitchFamily="34" charset="0"/>
              </a:rPr>
              <a:t>2021</a:t>
            </a:r>
            <a:r>
              <a:rPr lang="en-US" sz="1200" dirty="0">
                <a:solidFill>
                  <a:srgbClr val="42403C"/>
                </a:solidFill>
                <a:latin typeface="Corbel" panose="020B0503020204020204" pitchFamily="34" charset="0"/>
                <a:cs typeface="Arial" panose="020B0604020202020204" pitchFamily="34" charset="0"/>
              </a:rPr>
              <a:t> SALES VOLUME GROWTH</a:t>
            </a:r>
          </a:p>
        </p:txBody>
      </p:sp>
      <p:sp>
        <p:nvSpPr>
          <p:cNvPr id="9" name="CuadroTexto 8">
            <a:extLst>
              <a:ext uri="{FF2B5EF4-FFF2-40B4-BE49-F238E27FC236}">
                <a16:creationId xmlns:a16="http://schemas.microsoft.com/office/drawing/2014/main" id="{E5943547-B65C-EC4E-9B44-B383AA71556E}"/>
              </a:ext>
            </a:extLst>
          </p:cNvPr>
          <p:cNvSpPr txBox="1"/>
          <p:nvPr/>
        </p:nvSpPr>
        <p:spPr>
          <a:xfrm>
            <a:off x="252060" y="146744"/>
            <a:ext cx="1933543" cy="200055"/>
          </a:xfrm>
          <a:prstGeom prst="rect">
            <a:avLst/>
          </a:prstGeom>
          <a:noFill/>
        </p:spPr>
        <p:txBody>
          <a:bodyPr wrap="none" rtlCol="0">
            <a:spAutoFit/>
          </a:bodyPr>
          <a:lstStyle/>
          <a:p>
            <a:r>
              <a:rPr lang="en-US" sz="700" b="1" spc="300" dirty="0">
                <a:solidFill>
                  <a:srgbClr val="41403C"/>
                </a:solidFill>
                <a:latin typeface="Corbel" panose="020B0503020204020204" pitchFamily="34" charset="0"/>
                <a:cs typeface="Arial" panose="020B0604020202020204" pitchFamily="34" charset="0"/>
              </a:rPr>
              <a:t>INVEST BRAND GROWTH</a:t>
            </a:r>
          </a:p>
        </p:txBody>
      </p:sp>
      <p:sp>
        <p:nvSpPr>
          <p:cNvPr id="12" name="Rectángulo 11">
            <a:extLst>
              <a:ext uri="{FF2B5EF4-FFF2-40B4-BE49-F238E27FC236}">
                <a16:creationId xmlns:a16="http://schemas.microsoft.com/office/drawing/2014/main" id="{0D2D1847-16B8-3B43-8163-A44C567A57BF}"/>
              </a:ext>
            </a:extLst>
          </p:cNvPr>
          <p:cNvSpPr/>
          <p:nvPr/>
        </p:nvSpPr>
        <p:spPr>
          <a:xfrm>
            <a:off x="196651" y="749627"/>
            <a:ext cx="8184448" cy="414024"/>
          </a:xfrm>
          <a:prstGeom prst="rect">
            <a:avLst/>
          </a:prstGeom>
        </p:spPr>
        <p:txBody>
          <a:bodyPr wrap="square">
            <a:spAutoFit/>
          </a:bodyPr>
          <a:lstStyle/>
          <a:p>
            <a:pPr indent="17463">
              <a:lnSpc>
                <a:spcPts val="2500"/>
              </a:lnSpc>
              <a:spcBef>
                <a:spcPct val="0"/>
              </a:spcBef>
            </a:pPr>
            <a:r>
              <a:rPr lang="en-US" sz="2400" spc="300" dirty="0">
                <a:solidFill>
                  <a:srgbClr val="2D2A25"/>
                </a:solidFill>
                <a:latin typeface="Corbel" panose="020B0503020204020204" pitchFamily="34" charset="0"/>
                <a:cs typeface="Arial" panose="020B0604020202020204" pitchFamily="34" charset="0"/>
              </a:rPr>
              <a:t>INVEST BRAND GROWTH</a:t>
            </a:r>
          </a:p>
        </p:txBody>
      </p:sp>
      <p:sp>
        <p:nvSpPr>
          <p:cNvPr id="10" name="CuadroTexto 9">
            <a:extLst>
              <a:ext uri="{FF2B5EF4-FFF2-40B4-BE49-F238E27FC236}">
                <a16:creationId xmlns:a16="http://schemas.microsoft.com/office/drawing/2014/main" id="{D2642561-97B3-AB4D-9F61-27A02956CBC7}"/>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pic>
        <p:nvPicPr>
          <p:cNvPr id="11" name="Imagen 10">
            <a:extLst>
              <a:ext uri="{FF2B5EF4-FFF2-40B4-BE49-F238E27FC236}">
                <a16:creationId xmlns:a16="http://schemas.microsoft.com/office/drawing/2014/main" id="{74812245-E279-2D41-9EFD-80455488FDB3}"/>
              </a:ext>
            </a:extLst>
          </p:cNvPr>
          <p:cNvPicPr>
            <a:picLocks noChangeAspect="1"/>
          </p:cNvPicPr>
          <p:nvPr/>
        </p:nvPicPr>
        <p:blipFill rotWithShape="1">
          <a:blip r:embed="rId3"/>
          <a:srcRect b="4985"/>
          <a:stretch/>
        </p:blipFill>
        <p:spPr>
          <a:xfrm>
            <a:off x="726331" y="447473"/>
            <a:ext cx="10726366" cy="5732833"/>
          </a:xfrm>
          <a:prstGeom prst="rect">
            <a:avLst/>
          </a:prstGeom>
        </p:spPr>
      </p:pic>
    </p:spTree>
    <p:extLst>
      <p:ext uri="{BB962C8B-B14F-4D97-AF65-F5344CB8AC3E}">
        <p14:creationId xmlns:p14="http://schemas.microsoft.com/office/powerpoint/2010/main" val="3654199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3205822-D313-3244-B80D-4F468FB4C1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1760" y="2214473"/>
            <a:ext cx="2593482" cy="2516379"/>
          </a:xfrm>
          <a:prstGeom prst="rect">
            <a:avLst/>
          </a:prstGeom>
        </p:spPr>
      </p:pic>
    </p:spTree>
    <p:extLst>
      <p:ext uri="{BB962C8B-B14F-4D97-AF65-F5344CB8AC3E}">
        <p14:creationId xmlns:p14="http://schemas.microsoft.com/office/powerpoint/2010/main" val="245670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a:extLst>
              <a:ext uri="{FF2B5EF4-FFF2-40B4-BE49-F238E27FC236}">
                <a16:creationId xmlns:a16="http://schemas.microsoft.com/office/drawing/2014/main" id="{BFDFE105-D18F-6FC1-B912-A888A960629A}"/>
              </a:ext>
            </a:extLst>
          </p:cNvPr>
          <p:cNvSpPr/>
          <p:nvPr/>
        </p:nvSpPr>
        <p:spPr>
          <a:xfrm>
            <a:off x="-6575234" y="4985"/>
            <a:ext cx="13706030" cy="13706030"/>
          </a:xfrm>
          <a:prstGeom prst="ellipse">
            <a:avLst/>
          </a:prstGeom>
          <a:noFill/>
          <a:ln w="38100">
            <a:solidFill>
              <a:srgbClr val="F27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6" name="Elipse 55">
            <a:extLst>
              <a:ext uri="{FF2B5EF4-FFF2-40B4-BE49-F238E27FC236}">
                <a16:creationId xmlns:a16="http://schemas.microsoft.com/office/drawing/2014/main" id="{17847D3F-E9C1-E197-DD84-C0D18C7AF7D6}"/>
              </a:ext>
            </a:extLst>
          </p:cNvPr>
          <p:cNvSpPr/>
          <p:nvPr/>
        </p:nvSpPr>
        <p:spPr>
          <a:xfrm>
            <a:off x="6163394" y="4688331"/>
            <a:ext cx="1128916" cy="1128916"/>
          </a:xfrm>
          <a:prstGeom prst="ellipse">
            <a:avLst/>
          </a:prstGeom>
          <a:solidFill>
            <a:srgbClr val="F4F4F4"/>
          </a:solidFill>
          <a:ln w="28575">
            <a:solidFill>
              <a:srgbClr val="3F3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5" name="Imagen 4">
            <a:extLst>
              <a:ext uri="{FF2B5EF4-FFF2-40B4-BE49-F238E27FC236}">
                <a16:creationId xmlns:a16="http://schemas.microsoft.com/office/drawing/2014/main" id="{1772325F-D4A6-1CF7-5A1B-D17A7448CF2E}"/>
              </a:ext>
            </a:extLst>
          </p:cNvPr>
          <p:cNvPicPr>
            <a:picLocks noChangeAspect="1"/>
          </p:cNvPicPr>
          <p:nvPr/>
        </p:nvPicPr>
        <p:blipFill>
          <a:blip r:embed="rId3"/>
          <a:stretch>
            <a:fillRect/>
          </a:stretch>
        </p:blipFill>
        <p:spPr>
          <a:xfrm>
            <a:off x="6351052" y="4965781"/>
            <a:ext cx="753600" cy="594185"/>
          </a:xfrm>
          <a:prstGeom prst="rect">
            <a:avLst/>
          </a:prstGeom>
        </p:spPr>
      </p:pic>
      <p:sp>
        <p:nvSpPr>
          <p:cNvPr id="8" name="Elipse 7">
            <a:extLst>
              <a:ext uri="{FF2B5EF4-FFF2-40B4-BE49-F238E27FC236}">
                <a16:creationId xmlns:a16="http://schemas.microsoft.com/office/drawing/2014/main" id="{48EDFEF8-3670-8A57-F2A5-FA382E47A7F6}"/>
              </a:ext>
            </a:extLst>
          </p:cNvPr>
          <p:cNvSpPr/>
          <p:nvPr/>
        </p:nvSpPr>
        <p:spPr>
          <a:xfrm>
            <a:off x="3314217" y="483984"/>
            <a:ext cx="1128916" cy="1128916"/>
          </a:xfrm>
          <a:prstGeom prst="ellipse">
            <a:avLst/>
          </a:prstGeom>
          <a:solidFill>
            <a:srgbClr val="F4F4F4"/>
          </a:solidFill>
          <a:ln w="28575">
            <a:solidFill>
              <a:srgbClr val="3F3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 name="Imagen 1">
            <a:extLst>
              <a:ext uri="{FF2B5EF4-FFF2-40B4-BE49-F238E27FC236}">
                <a16:creationId xmlns:a16="http://schemas.microsoft.com/office/drawing/2014/main" id="{4482B3EF-73B4-67E7-5E36-5C5DB55E76D5}"/>
              </a:ext>
            </a:extLst>
          </p:cNvPr>
          <p:cNvPicPr>
            <a:picLocks noChangeAspect="1"/>
          </p:cNvPicPr>
          <p:nvPr/>
        </p:nvPicPr>
        <p:blipFill>
          <a:blip r:embed="rId4"/>
          <a:stretch>
            <a:fillRect/>
          </a:stretch>
        </p:blipFill>
        <p:spPr>
          <a:xfrm>
            <a:off x="3597757" y="655248"/>
            <a:ext cx="571500" cy="762000"/>
          </a:xfrm>
          <a:prstGeom prst="rect">
            <a:avLst/>
          </a:prstGeom>
        </p:spPr>
      </p:pic>
      <p:sp>
        <p:nvSpPr>
          <p:cNvPr id="18" name="CuadroTexto 17">
            <a:extLst>
              <a:ext uri="{FF2B5EF4-FFF2-40B4-BE49-F238E27FC236}">
                <a16:creationId xmlns:a16="http://schemas.microsoft.com/office/drawing/2014/main" id="{E472C57D-6993-5B78-1106-706B5E206F06}"/>
              </a:ext>
            </a:extLst>
          </p:cNvPr>
          <p:cNvSpPr txBox="1"/>
          <p:nvPr/>
        </p:nvSpPr>
        <p:spPr>
          <a:xfrm>
            <a:off x="252060" y="146744"/>
            <a:ext cx="1154483" cy="200055"/>
          </a:xfrm>
          <a:prstGeom prst="rect">
            <a:avLst/>
          </a:prstGeom>
          <a:noFill/>
        </p:spPr>
        <p:txBody>
          <a:bodyPr wrap="none" rtlCol="0">
            <a:spAutoFit/>
          </a:bodyPr>
          <a:lstStyle/>
          <a:p>
            <a:r>
              <a:rPr lang="en-US" sz="700" b="1" spc="300" dirty="0">
                <a:latin typeface="Corbel" panose="020B0503020204020204" pitchFamily="34" charset="0"/>
                <a:cs typeface="Arial" panose="020B0604020202020204" pitchFamily="34" charset="0"/>
              </a:rPr>
              <a:t>AT A GLANCE</a:t>
            </a:r>
          </a:p>
        </p:txBody>
      </p:sp>
      <p:sp>
        <p:nvSpPr>
          <p:cNvPr id="19" name="CuadroTexto 18">
            <a:extLst>
              <a:ext uri="{FF2B5EF4-FFF2-40B4-BE49-F238E27FC236}">
                <a16:creationId xmlns:a16="http://schemas.microsoft.com/office/drawing/2014/main" id="{3CC8A8D7-A0F9-35A4-437F-1EC7A472F391}"/>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
        <p:nvSpPr>
          <p:cNvPr id="4" name="Rectángulo 3">
            <a:extLst>
              <a:ext uri="{FF2B5EF4-FFF2-40B4-BE49-F238E27FC236}">
                <a16:creationId xmlns:a16="http://schemas.microsoft.com/office/drawing/2014/main" id="{282C5542-3E55-D119-19F1-48FB3A2FDBF5}"/>
              </a:ext>
            </a:extLst>
          </p:cNvPr>
          <p:cNvSpPr/>
          <p:nvPr/>
        </p:nvSpPr>
        <p:spPr>
          <a:xfrm>
            <a:off x="4782909" y="941712"/>
            <a:ext cx="4720320" cy="310341"/>
          </a:xfrm>
          <a:prstGeom prst="rect">
            <a:avLst/>
          </a:prstGeom>
        </p:spPr>
        <p:txBody>
          <a:bodyPr wrap="square">
            <a:spAutoFit/>
          </a:bodyPr>
          <a:lstStyle/>
          <a:p>
            <a:pPr>
              <a:lnSpc>
                <a:spcPts val="1700"/>
              </a:lnSpc>
              <a:spcBef>
                <a:spcPts val="900"/>
              </a:spcBef>
            </a:pPr>
            <a:r>
              <a:rPr lang="en-US" sz="1500" dirty="0">
                <a:latin typeface="Georgia" panose="02040502050405020303" pitchFamily="18" charset="0"/>
                <a:cs typeface="Arial" panose="020B0604020202020204" pitchFamily="34" charset="0"/>
              </a:rPr>
              <a:t>Largest wine producer in Latin America. </a:t>
            </a:r>
          </a:p>
        </p:txBody>
      </p:sp>
      <p:sp>
        <p:nvSpPr>
          <p:cNvPr id="22" name="CuadroTexto 21">
            <a:extLst>
              <a:ext uri="{FF2B5EF4-FFF2-40B4-BE49-F238E27FC236}">
                <a16:creationId xmlns:a16="http://schemas.microsoft.com/office/drawing/2014/main" id="{DB9A0517-E18F-99D9-2C78-651D67A596F6}"/>
              </a:ext>
            </a:extLst>
          </p:cNvPr>
          <p:cNvSpPr txBox="1"/>
          <p:nvPr/>
        </p:nvSpPr>
        <p:spPr>
          <a:xfrm>
            <a:off x="4782909" y="481149"/>
            <a:ext cx="585417" cy="461665"/>
          </a:xfrm>
          <a:prstGeom prst="rect">
            <a:avLst/>
          </a:prstGeom>
          <a:noFill/>
        </p:spPr>
        <p:txBody>
          <a:bodyPr wrap="none" rtlCol="0">
            <a:spAutoFit/>
          </a:bodyPr>
          <a:lstStyle/>
          <a:p>
            <a:r>
              <a:rPr lang="en-US" sz="2400" b="1" dirty="0">
                <a:solidFill>
                  <a:srgbClr val="F27547"/>
                </a:solidFill>
                <a:latin typeface="Corbel" panose="020B0503020204020204" pitchFamily="34" charset="0"/>
                <a:cs typeface="Calibri" panose="020F0502020204030204" pitchFamily="34" charset="0"/>
              </a:rPr>
              <a:t>01.</a:t>
            </a:r>
          </a:p>
        </p:txBody>
      </p:sp>
      <p:sp>
        <p:nvSpPr>
          <p:cNvPr id="23" name="Rectángulo 22">
            <a:extLst>
              <a:ext uri="{FF2B5EF4-FFF2-40B4-BE49-F238E27FC236}">
                <a16:creationId xmlns:a16="http://schemas.microsoft.com/office/drawing/2014/main" id="{BA70243D-9283-9A30-4C6D-07B554DAFAAB}"/>
              </a:ext>
            </a:extLst>
          </p:cNvPr>
          <p:cNvSpPr/>
          <p:nvPr/>
        </p:nvSpPr>
        <p:spPr>
          <a:xfrm>
            <a:off x="6488208" y="2910245"/>
            <a:ext cx="3820818" cy="528350"/>
          </a:xfrm>
          <a:prstGeom prst="rect">
            <a:avLst/>
          </a:prstGeom>
        </p:spPr>
        <p:txBody>
          <a:bodyPr wrap="square">
            <a:spAutoFit/>
          </a:bodyPr>
          <a:lstStyle/>
          <a:p>
            <a:pPr>
              <a:lnSpc>
                <a:spcPts val="1700"/>
              </a:lnSpc>
              <a:spcBef>
                <a:spcPts val="900"/>
              </a:spcBef>
            </a:pPr>
            <a:r>
              <a:rPr lang="en-US" sz="1500" dirty="0">
                <a:solidFill>
                  <a:srgbClr val="2D2A26"/>
                </a:solidFill>
                <a:latin typeface="Georgia" panose="02040502050405020303" pitchFamily="18" charset="0"/>
                <a:cs typeface="Arial" panose="020B0604020202020204" pitchFamily="34" charset="0"/>
              </a:rPr>
              <a:t>Presence in more than 130 countries, with 13 commercial and distribution offices. </a:t>
            </a:r>
          </a:p>
        </p:txBody>
      </p:sp>
      <p:sp>
        <p:nvSpPr>
          <p:cNvPr id="26" name="Rectángulo 25">
            <a:extLst>
              <a:ext uri="{FF2B5EF4-FFF2-40B4-BE49-F238E27FC236}">
                <a16:creationId xmlns:a16="http://schemas.microsoft.com/office/drawing/2014/main" id="{554F6530-3D51-40F2-8677-BBEF6FA2F044}"/>
              </a:ext>
            </a:extLst>
          </p:cNvPr>
          <p:cNvSpPr/>
          <p:nvPr/>
        </p:nvSpPr>
        <p:spPr>
          <a:xfrm>
            <a:off x="7573178" y="4955595"/>
            <a:ext cx="3820818" cy="964367"/>
          </a:xfrm>
          <a:prstGeom prst="rect">
            <a:avLst/>
          </a:prstGeom>
        </p:spPr>
        <p:txBody>
          <a:bodyPr wrap="square">
            <a:spAutoFit/>
          </a:bodyPr>
          <a:lstStyle/>
          <a:p>
            <a:pPr>
              <a:lnSpc>
                <a:spcPts val="1700"/>
              </a:lnSpc>
              <a:spcBef>
                <a:spcPts val="900"/>
              </a:spcBef>
            </a:pPr>
            <a:r>
              <a:rPr lang="en-US" sz="1500" dirty="0">
                <a:solidFill>
                  <a:srgbClr val="2D2A26"/>
                </a:solidFill>
                <a:latin typeface="Georgia" panose="02040502050405020303" pitchFamily="18" charset="0"/>
                <a:cs typeface="Arial" panose="020B0604020202020204" pitchFamily="34" charset="0"/>
              </a:rPr>
              <a:t>One of the largest wineries in the world, with more than 12,000 hectares of vineyards planted in Chile, Argentina, and the USA.</a:t>
            </a:r>
          </a:p>
        </p:txBody>
      </p:sp>
      <p:sp>
        <p:nvSpPr>
          <p:cNvPr id="54" name="CuadroTexto 53">
            <a:extLst>
              <a:ext uri="{FF2B5EF4-FFF2-40B4-BE49-F238E27FC236}">
                <a16:creationId xmlns:a16="http://schemas.microsoft.com/office/drawing/2014/main" id="{6E77C41D-94EC-3367-D59F-20669DB582AB}"/>
              </a:ext>
            </a:extLst>
          </p:cNvPr>
          <p:cNvSpPr txBox="1"/>
          <p:nvPr/>
        </p:nvSpPr>
        <p:spPr>
          <a:xfrm>
            <a:off x="6488208" y="2466531"/>
            <a:ext cx="580993" cy="461665"/>
          </a:xfrm>
          <a:prstGeom prst="rect">
            <a:avLst/>
          </a:prstGeom>
          <a:noFill/>
        </p:spPr>
        <p:txBody>
          <a:bodyPr wrap="none" rtlCol="0">
            <a:spAutoFit/>
          </a:bodyPr>
          <a:lstStyle/>
          <a:p>
            <a:r>
              <a:rPr lang="en-US" sz="2400" b="1" dirty="0">
                <a:solidFill>
                  <a:srgbClr val="F27547"/>
                </a:solidFill>
                <a:latin typeface="Corbel" panose="020B0503020204020204" pitchFamily="34" charset="0"/>
                <a:cs typeface="Calibri" panose="020F0502020204030204" pitchFamily="34" charset="0"/>
              </a:rPr>
              <a:t>02.</a:t>
            </a:r>
          </a:p>
        </p:txBody>
      </p:sp>
      <p:sp>
        <p:nvSpPr>
          <p:cNvPr id="55" name="CuadroTexto 54">
            <a:extLst>
              <a:ext uri="{FF2B5EF4-FFF2-40B4-BE49-F238E27FC236}">
                <a16:creationId xmlns:a16="http://schemas.microsoft.com/office/drawing/2014/main" id="{A5D893BF-4752-5C1B-EBCB-345EA2FB6B3B}"/>
              </a:ext>
            </a:extLst>
          </p:cNvPr>
          <p:cNvSpPr txBox="1"/>
          <p:nvPr/>
        </p:nvSpPr>
        <p:spPr>
          <a:xfrm>
            <a:off x="7573177" y="4432375"/>
            <a:ext cx="577787" cy="461665"/>
          </a:xfrm>
          <a:prstGeom prst="rect">
            <a:avLst/>
          </a:prstGeom>
          <a:noFill/>
        </p:spPr>
        <p:txBody>
          <a:bodyPr wrap="none" rtlCol="0">
            <a:spAutoFit/>
          </a:bodyPr>
          <a:lstStyle/>
          <a:p>
            <a:r>
              <a:rPr lang="en-US" sz="2400" b="1" dirty="0">
                <a:solidFill>
                  <a:srgbClr val="F27547"/>
                </a:solidFill>
                <a:latin typeface="Corbel" panose="020B0503020204020204" pitchFamily="34" charset="0"/>
                <a:cs typeface="Calibri" panose="020F0502020204030204" pitchFamily="34" charset="0"/>
              </a:rPr>
              <a:t>03.</a:t>
            </a:r>
          </a:p>
        </p:txBody>
      </p:sp>
      <p:pic>
        <p:nvPicPr>
          <p:cNvPr id="3" name="Imagen 2">
            <a:extLst>
              <a:ext uri="{FF2B5EF4-FFF2-40B4-BE49-F238E27FC236}">
                <a16:creationId xmlns:a16="http://schemas.microsoft.com/office/drawing/2014/main" id="{6BAEB592-D98F-115F-00A7-32CCF84A02B0}"/>
              </a:ext>
            </a:extLst>
          </p:cNvPr>
          <p:cNvPicPr>
            <a:picLocks noChangeAspect="1"/>
          </p:cNvPicPr>
          <p:nvPr/>
        </p:nvPicPr>
        <p:blipFill>
          <a:blip r:embed="rId5"/>
          <a:stretch>
            <a:fillRect/>
          </a:stretch>
        </p:blipFill>
        <p:spPr>
          <a:xfrm>
            <a:off x="5226129" y="2532084"/>
            <a:ext cx="1226628" cy="1226628"/>
          </a:xfrm>
          <a:prstGeom prst="rect">
            <a:avLst/>
          </a:prstGeom>
        </p:spPr>
      </p:pic>
      <p:sp>
        <p:nvSpPr>
          <p:cNvPr id="24" name="Rectángulo 23">
            <a:extLst>
              <a:ext uri="{FF2B5EF4-FFF2-40B4-BE49-F238E27FC236}">
                <a16:creationId xmlns:a16="http://schemas.microsoft.com/office/drawing/2014/main" id="{20A0E21C-CF6E-C4DA-C433-A12272EA3FBA}"/>
              </a:ext>
            </a:extLst>
          </p:cNvPr>
          <p:cNvSpPr/>
          <p:nvPr/>
        </p:nvSpPr>
        <p:spPr>
          <a:xfrm>
            <a:off x="266423" y="5170780"/>
            <a:ext cx="5843937" cy="412934"/>
          </a:xfrm>
          <a:prstGeom prst="rect">
            <a:avLst/>
          </a:prstGeom>
        </p:spPr>
        <p:txBody>
          <a:bodyPr wrap="square">
            <a:spAutoFit/>
          </a:bodyPr>
          <a:lstStyle/>
          <a:p>
            <a:pPr>
              <a:lnSpc>
                <a:spcPts val="2500"/>
              </a:lnSpc>
            </a:pPr>
            <a:r>
              <a:rPr lang="en-US" sz="2400" spc="300" dirty="0">
                <a:solidFill>
                  <a:srgbClr val="2D2A25"/>
                </a:solidFill>
                <a:latin typeface="Corbel" panose="020B0503020204020204" pitchFamily="34" charset="0"/>
                <a:cs typeface="Arial" panose="020B0604020202020204" pitchFamily="34" charset="0"/>
              </a:rPr>
              <a:t>VIÑA CONCHA Y TORO</a:t>
            </a:r>
          </a:p>
        </p:txBody>
      </p:sp>
      <p:sp>
        <p:nvSpPr>
          <p:cNvPr id="25" name="Rectángulo 24">
            <a:extLst>
              <a:ext uri="{FF2B5EF4-FFF2-40B4-BE49-F238E27FC236}">
                <a16:creationId xmlns:a16="http://schemas.microsoft.com/office/drawing/2014/main" id="{17230A6D-32CC-2698-A23C-993F757F3217}"/>
              </a:ext>
            </a:extLst>
          </p:cNvPr>
          <p:cNvSpPr/>
          <p:nvPr/>
        </p:nvSpPr>
        <p:spPr>
          <a:xfrm>
            <a:off x="252060" y="5481181"/>
            <a:ext cx="5843937" cy="412934"/>
          </a:xfrm>
          <a:prstGeom prst="rect">
            <a:avLst/>
          </a:prstGeom>
        </p:spPr>
        <p:txBody>
          <a:bodyPr wrap="square">
            <a:spAutoFit/>
          </a:bodyPr>
          <a:lstStyle/>
          <a:p>
            <a:pPr indent="17463">
              <a:lnSpc>
                <a:spcPts val="2500"/>
              </a:lnSpc>
            </a:pPr>
            <a:r>
              <a:rPr lang="en-US" sz="2400" i="1" spc="300" dirty="0">
                <a:solidFill>
                  <a:srgbClr val="F27547"/>
                </a:solidFill>
                <a:latin typeface="Corbel" panose="020B0503020204020204" pitchFamily="34" charset="0"/>
                <a:cs typeface="Arial" panose="020B0604020202020204" pitchFamily="34" charset="0"/>
              </a:rPr>
              <a:t>AT A GLANCE</a:t>
            </a:r>
          </a:p>
        </p:txBody>
      </p:sp>
    </p:spTree>
    <p:extLst>
      <p:ext uri="{BB962C8B-B14F-4D97-AF65-F5344CB8AC3E}">
        <p14:creationId xmlns:p14="http://schemas.microsoft.com/office/powerpoint/2010/main" val="142792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lipse 35">
            <a:extLst>
              <a:ext uri="{FF2B5EF4-FFF2-40B4-BE49-F238E27FC236}">
                <a16:creationId xmlns:a16="http://schemas.microsoft.com/office/drawing/2014/main" id="{FBB869CA-BA8F-06D8-3F9B-D4711860206F}"/>
              </a:ext>
            </a:extLst>
          </p:cNvPr>
          <p:cNvSpPr/>
          <p:nvPr/>
        </p:nvSpPr>
        <p:spPr>
          <a:xfrm>
            <a:off x="-6568530" y="-7267873"/>
            <a:ext cx="13706030" cy="13706030"/>
          </a:xfrm>
          <a:prstGeom prst="ellipse">
            <a:avLst/>
          </a:prstGeom>
          <a:noFill/>
          <a:ln w="38100">
            <a:solidFill>
              <a:srgbClr val="F27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0" name="Elipse 39">
            <a:extLst>
              <a:ext uri="{FF2B5EF4-FFF2-40B4-BE49-F238E27FC236}">
                <a16:creationId xmlns:a16="http://schemas.microsoft.com/office/drawing/2014/main" id="{EAAE3532-B51B-515B-B944-2AB4D953501A}"/>
              </a:ext>
            </a:extLst>
          </p:cNvPr>
          <p:cNvSpPr/>
          <p:nvPr/>
        </p:nvSpPr>
        <p:spPr>
          <a:xfrm>
            <a:off x="6271177" y="431418"/>
            <a:ext cx="1128916" cy="1128916"/>
          </a:xfrm>
          <a:prstGeom prst="ellipse">
            <a:avLst/>
          </a:prstGeom>
          <a:solidFill>
            <a:srgbClr val="F4F4F4"/>
          </a:solidFill>
          <a:ln w="28575">
            <a:solidFill>
              <a:srgbClr val="3F3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3" name="Elipse 32">
            <a:extLst>
              <a:ext uri="{FF2B5EF4-FFF2-40B4-BE49-F238E27FC236}">
                <a16:creationId xmlns:a16="http://schemas.microsoft.com/office/drawing/2014/main" id="{9ED39ECC-3D3E-EC5A-50A9-6B80C2D51AED}"/>
              </a:ext>
            </a:extLst>
          </p:cNvPr>
          <p:cNvSpPr/>
          <p:nvPr/>
        </p:nvSpPr>
        <p:spPr>
          <a:xfrm>
            <a:off x="3284743" y="4688331"/>
            <a:ext cx="1128916" cy="1128916"/>
          </a:xfrm>
          <a:prstGeom prst="ellipse">
            <a:avLst/>
          </a:prstGeom>
          <a:solidFill>
            <a:srgbClr val="F4F4F4"/>
          </a:solidFill>
          <a:ln w="28575">
            <a:solidFill>
              <a:srgbClr val="3F3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CuadroTexto 17">
            <a:extLst>
              <a:ext uri="{FF2B5EF4-FFF2-40B4-BE49-F238E27FC236}">
                <a16:creationId xmlns:a16="http://schemas.microsoft.com/office/drawing/2014/main" id="{E472C57D-6993-5B78-1106-706B5E206F06}"/>
              </a:ext>
            </a:extLst>
          </p:cNvPr>
          <p:cNvSpPr txBox="1"/>
          <p:nvPr/>
        </p:nvSpPr>
        <p:spPr>
          <a:xfrm>
            <a:off x="252060" y="146744"/>
            <a:ext cx="1154483" cy="200055"/>
          </a:xfrm>
          <a:prstGeom prst="rect">
            <a:avLst/>
          </a:prstGeom>
          <a:noFill/>
        </p:spPr>
        <p:txBody>
          <a:bodyPr wrap="none" rtlCol="0">
            <a:spAutoFit/>
          </a:bodyPr>
          <a:lstStyle/>
          <a:p>
            <a:r>
              <a:rPr lang="en-US" sz="700" b="1" spc="300" dirty="0">
                <a:latin typeface="Corbel" panose="020B0503020204020204" pitchFamily="34" charset="0"/>
                <a:cs typeface="Arial" panose="020B0604020202020204" pitchFamily="34" charset="0"/>
              </a:rPr>
              <a:t>AT A GLANCE</a:t>
            </a:r>
          </a:p>
        </p:txBody>
      </p:sp>
      <p:sp>
        <p:nvSpPr>
          <p:cNvPr id="29" name="Rectángulo 28">
            <a:extLst>
              <a:ext uri="{FF2B5EF4-FFF2-40B4-BE49-F238E27FC236}">
                <a16:creationId xmlns:a16="http://schemas.microsoft.com/office/drawing/2014/main" id="{49CC5B2F-37F2-E07F-2DD2-F5E345E12381}"/>
              </a:ext>
            </a:extLst>
          </p:cNvPr>
          <p:cNvSpPr/>
          <p:nvPr/>
        </p:nvSpPr>
        <p:spPr>
          <a:xfrm>
            <a:off x="7510515" y="1013093"/>
            <a:ext cx="4148501" cy="964367"/>
          </a:xfrm>
          <a:prstGeom prst="rect">
            <a:avLst/>
          </a:prstGeom>
        </p:spPr>
        <p:txBody>
          <a:bodyPr wrap="square">
            <a:spAutoFit/>
          </a:bodyPr>
          <a:lstStyle/>
          <a:p>
            <a:pPr>
              <a:lnSpc>
                <a:spcPts val="1700"/>
              </a:lnSpc>
              <a:spcBef>
                <a:spcPts val="900"/>
              </a:spcBef>
            </a:pPr>
            <a:r>
              <a:rPr lang="en-US" sz="1500" dirty="0">
                <a:solidFill>
                  <a:srgbClr val="2D2A26"/>
                </a:solidFill>
                <a:latin typeface="Georgia" panose="02040502050405020303" pitchFamily="18" charset="0"/>
                <a:cs typeface="Arial" panose="020B0604020202020204" pitchFamily="34" charset="0"/>
              </a:rPr>
              <a:t>In 2021, its fine wine brands obtained 160 scores of above 90 points in the world’s leading wine industry publications.</a:t>
            </a:r>
          </a:p>
        </p:txBody>
      </p:sp>
      <p:sp>
        <p:nvSpPr>
          <p:cNvPr id="30" name="Rectángulo 29">
            <a:extLst>
              <a:ext uri="{FF2B5EF4-FFF2-40B4-BE49-F238E27FC236}">
                <a16:creationId xmlns:a16="http://schemas.microsoft.com/office/drawing/2014/main" id="{B7CD67DB-E07A-D69A-4B26-73453F55396D}"/>
              </a:ext>
            </a:extLst>
          </p:cNvPr>
          <p:cNvSpPr/>
          <p:nvPr/>
        </p:nvSpPr>
        <p:spPr>
          <a:xfrm>
            <a:off x="6590501" y="3370646"/>
            <a:ext cx="3666735" cy="528350"/>
          </a:xfrm>
          <a:prstGeom prst="rect">
            <a:avLst/>
          </a:prstGeom>
        </p:spPr>
        <p:txBody>
          <a:bodyPr wrap="square">
            <a:spAutoFit/>
          </a:bodyPr>
          <a:lstStyle/>
          <a:p>
            <a:pPr>
              <a:lnSpc>
                <a:spcPts val="1700"/>
              </a:lnSpc>
              <a:spcBef>
                <a:spcPts val="900"/>
              </a:spcBef>
            </a:pPr>
            <a:r>
              <a:rPr lang="en-US" sz="1500" dirty="0">
                <a:solidFill>
                  <a:srgbClr val="2D2A26"/>
                </a:solidFill>
                <a:latin typeface="Georgia" panose="02040502050405020303" pitchFamily="18" charset="0"/>
                <a:cs typeface="Arial" panose="020B0604020202020204" pitchFamily="34" charset="0"/>
              </a:rPr>
              <a:t>In 2021, the holding became a Certified B Corporation.</a:t>
            </a:r>
          </a:p>
        </p:txBody>
      </p:sp>
      <p:sp>
        <p:nvSpPr>
          <p:cNvPr id="31" name="Rectángulo 30">
            <a:extLst>
              <a:ext uri="{FF2B5EF4-FFF2-40B4-BE49-F238E27FC236}">
                <a16:creationId xmlns:a16="http://schemas.microsoft.com/office/drawing/2014/main" id="{FD6AC0B8-9BC6-904F-34C8-404E4EE5BA90}"/>
              </a:ext>
            </a:extLst>
          </p:cNvPr>
          <p:cNvSpPr/>
          <p:nvPr/>
        </p:nvSpPr>
        <p:spPr>
          <a:xfrm>
            <a:off x="4638878" y="5412660"/>
            <a:ext cx="3666735" cy="746358"/>
          </a:xfrm>
          <a:prstGeom prst="rect">
            <a:avLst/>
          </a:prstGeom>
        </p:spPr>
        <p:txBody>
          <a:bodyPr wrap="square">
            <a:spAutoFit/>
          </a:bodyPr>
          <a:lstStyle/>
          <a:p>
            <a:pPr>
              <a:lnSpc>
                <a:spcPts val="1700"/>
              </a:lnSpc>
              <a:spcBef>
                <a:spcPts val="900"/>
              </a:spcBef>
            </a:pPr>
            <a:r>
              <a:rPr lang="en-US" sz="1500" dirty="0">
                <a:solidFill>
                  <a:srgbClr val="2D2A26"/>
                </a:solidFill>
                <a:latin typeface="Georgia" panose="02040502050405020303" pitchFamily="18" charset="0"/>
                <a:cs typeface="Arial" panose="020B0604020202020204" pitchFamily="34" charset="0"/>
              </a:rPr>
              <a:t>It has more than 3,200 employees around the world, and its head office is located in Santiago, Chile.</a:t>
            </a:r>
          </a:p>
        </p:txBody>
      </p:sp>
      <p:sp>
        <p:nvSpPr>
          <p:cNvPr id="25" name="Rectángulo 24">
            <a:extLst>
              <a:ext uri="{FF2B5EF4-FFF2-40B4-BE49-F238E27FC236}">
                <a16:creationId xmlns:a16="http://schemas.microsoft.com/office/drawing/2014/main" id="{10F3FAC9-1BDF-585D-14FD-6C642A67F3A3}"/>
              </a:ext>
            </a:extLst>
          </p:cNvPr>
          <p:cNvSpPr/>
          <p:nvPr/>
        </p:nvSpPr>
        <p:spPr>
          <a:xfrm>
            <a:off x="266423" y="734068"/>
            <a:ext cx="5843937" cy="412934"/>
          </a:xfrm>
          <a:prstGeom prst="rect">
            <a:avLst/>
          </a:prstGeom>
        </p:spPr>
        <p:txBody>
          <a:bodyPr wrap="square">
            <a:spAutoFit/>
          </a:bodyPr>
          <a:lstStyle/>
          <a:p>
            <a:pPr>
              <a:lnSpc>
                <a:spcPts val="2500"/>
              </a:lnSpc>
            </a:pPr>
            <a:r>
              <a:rPr lang="en-US" sz="2400" spc="300" dirty="0">
                <a:solidFill>
                  <a:srgbClr val="2D2A25"/>
                </a:solidFill>
                <a:latin typeface="Corbel" panose="020B0503020204020204" pitchFamily="34" charset="0"/>
                <a:cs typeface="Arial" panose="020B0604020202020204" pitchFamily="34" charset="0"/>
              </a:rPr>
              <a:t>VIÑA CONCHA Y TORO</a:t>
            </a:r>
          </a:p>
        </p:txBody>
      </p:sp>
      <p:sp>
        <p:nvSpPr>
          <p:cNvPr id="28" name="Rectángulo 27">
            <a:extLst>
              <a:ext uri="{FF2B5EF4-FFF2-40B4-BE49-F238E27FC236}">
                <a16:creationId xmlns:a16="http://schemas.microsoft.com/office/drawing/2014/main" id="{9FDAD8AC-44AD-61B6-1F6B-920188D331BC}"/>
              </a:ext>
            </a:extLst>
          </p:cNvPr>
          <p:cNvSpPr/>
          <p:nvPr/>
        </p:nvSpPr>
        <p:spPr>
          <a:xfrm>
            <a:off x="252060" y="1044469"/>
            <a:ext cx="5843937" cy="412934"/>
          </a:xfrm>
          <a:prstGeom prst="rect">
            <a:avLst/>
          </a:prstGeom>
        </p:spPr>
        <p:txBody>
          <a:bodyPr wrap="square">
            <a:spAutoFit/>
          </a:bodyPr>
          <a:lstStyle/>
          <a:p>
            <a:pPr indent="17463">
              <a:lnSpc>
                <a:spcPts val="2500"/>
              </a:lnSpc>
            </a:pPr>
            <a:r>
              <a:rPr lang="en-US" sz="2400" i="1" spc="300" dirty="0">
                <a:solidFill>
                  <a:srgbClr val="F27547"/>
                </a:solidFill>
                <a:latin typeface="Corbel" panose="020B0503020204020204" pitchFamily="34" charset="0"/>
                <a:cs typeface="Arial" panose="020B0604020202020204" pitchFamily="34" charset="0"/>
              </a:rPr>
              <a:t>AT A GLANCE</a:t>
            </a:r>
          </a:p>
        </p:txBody>
      </p:sp>
      <p:sp>
        <p:nvSpPr>
          <p:cNvPr id="41" name="Elipse 40">
            <a:extLst>
              <a:ext uri="{FF2B5EF4-FFF2-40B4-BE49-F238E27FC236}">
                <a16:creationId xmlns:a16="http://schemas.microsoft.com/office/drawing/2014/main" id="{3429A74A-66B4-C716-BB98-3907EC7F9B06}"/>
              </a:ext>
            </a:extLst>
          </p:cNvPr>
          <p:cNvSpPr/>
          <p:nvPr/>
        </p:nvSpPr>
        <p:spPr>
          <a:xfrm>
            <a:off x="5343330" y="2865335"/>
            <a:ext cx="1128916" cy="1128916"/>
          </a:xfrm>
          <a:prstGeom prst="ellipse">
            <a:avLst/>
          </a:prstGeom>
          <a:solidFill>
            <a:srgbClr val="F4F4F4"/>
          </a:solidFill>
          <a:ln w="28575">
            <a:solidFill>
              <a:srgbClr val="3F3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2" name="CuadroTexto 41">
            <a:extLst>
              <a:ext uri="{FF2B5EF4-FFF2-40B4-BE49-F238E27FC236}">
                <a16:creationId xmlns:a16="http://schemas.microsoft.com/office/drawing/2014/main" id="{A2ED734C-B8F3-F56A-75AD-A15DC17A8895}"/>
              </a:ext>
            </a:extLst>
          </p:cNvPr>
          <p:cNvSpPr txBox="1"/>
          <p:nvPr/>
        </p:nvSpPr>
        <p:spPr>
          <a:xfrm>
            <a:off x="7479576" y="535323"/>
            <a:ext cx="595035" cy="461665"/>
          </a:xfrm>
          <a:prstGeom prst="rect">
            <a:avLst/>
          </a:prstGeom>
          <a:noFill/>
        </p:spPr>
        <p:txBody>
          <a:bodyPr wrap="none" rtlCol="0">
            <a:spAutoFit/>
          </a:bodyPr>
          <a:lstStyle/>
          <a:p>
            <a:r>
              <a:rPr lang="en-US" sz="2400" b="1" dirty="0">
                <a:solidFill>
                  <a:srgbClr val="F27547"/>
                </a:solidFill>
                <a:latin typeface="Corbel" panose="020B0503020204020204" pitchFamily="34" charset="0"/>
                <a:cs typeface="Calibri" panose="020F0502020204030204" pitchFamily="34" charset="0"/>
              </a:rPr>
              <a:t>04.</a:t>
            </a:r>
          </a:p>
        </p:txBody>
      </p:sp>
      <p:sp>
        <p:nvSpPr>
          <p:cNvPr id="43" name="CuadroTexto 42">
            <a:extLst>
              <a:ext uri="{FF2B5EF4-FFF2-40B4-BE49-F238E27FC236}">
                <a16:creationId xmlns:a16="http://schemas.microsoft.com/office/drawing/2014/main" id="{1804481D-5ACF-6F8B-70EB-6B099EEBB6C1}"/>
              </a:ext>
            </a:extLst>
          </p:cNvPr>
          <p:cNvSpPr txBox="1"/>
          <p:nvPr/>
        </p:nvSpPr>
        <p:spPr>
          <a:xfrm>
            <a:off x="6590501" y="2843165"/>
            <a:ext cx="583814" cy="461665"/>
          </a:xfrm>
          <a:prstGeom prst="rect">
            <a:avLst/>
          </a:prstGeom>
          <a:noFill/>
        </p:spPr>
        <p:txBody>
          <a:bodyPr wrap="none" rtlCol="0">
            <a:spAutoFit/>
          </a:bodyPr>
          <a:lstStyle/>
          <a:p>
            <a:r>
              <a:rPr lang="en-US" sz="2400" b="1" dirty="0">
                <a:solidFill>
                  <a:srgbClr val="F27547"/>
                </a:solidFill>
                <a:latin typeface="Corbel" panose="020B0503020204020204" pitchFamily="34" charset="0"/>
                <a:cs typeface="Calibri" panose="020F0502020204030204" pitchFamily="34" charset="0"/>
              </a:rPr>
              <a:t>05.</a:t>
            </a:r>
          </a:p>
        </p:txBody>
      </p:sp>
      <p:sp>
        <p:nvSpPr>
          <p:cNvPr id="44" name="CuadroTexto 43">
            <a:extLst>
              <a:ext uri="{FF2B5EF4-FFF2-40B4-BE49-F238E27FC236}">
                <a16:creationId xmlns:a16="http://schemas.microsoft.com/office/drawing/2014/main" id="{5AC67B6E-1E12-E248-1BA3-49F7CFBD21E1}"/>
              </a:ext>
            </a:extLst>
          </p:cNvPr>
          <p:cNvSpPr txBox="1"/>
          <p:nvPr/>
        </p:nvSpPr>
        <p:spPr>
          <a:xfrm>
            <a:off x="4629001" y="4966965"/>
            <a:ext cx="603050" cy="461665"/>
          </a:xfrm>
          <a:prstGeom prst="rect">
            <a:avLst/>
          </a:prstGeom>
          <a:noFill/>
        </p:spPr>
        <p:txBody>
          <a:bodyPr wrap="none" rtlCol="0">
            <a:spAutoFit/>
          </a:bodyPr>
          <a:lstStyle/>
          <a:p>
            <a:r>
              <a:rPr lang="en-US" sz="2400" b="1" dirty="0">
                <a:solidFill>
                  <a:srgbClr val="F27547"/>
                </a:solidFill>
                <a:latin typeface="Corbel" panose="020B0503020204020204" pitchFamily="34" charset="0"/>
                <a:cs typeface="Calibri" panose="020F0502020204030204" pitchFamily="34" charset="0"/>
              </a:rPr>
              <a:t>06.</a:t>
            </a:r>
          </a:p>
        </p:txBody>
      </p:sp>
      <p:pic>
        <p:nvPicPr>
          <p:cNvPr id="9" name="Imagen 8">
            <a:extLst>
              <a:ext uri="{FF2B5EF4-FFF2-40B4-BE49-F238E27FC236}">
                <a16:creationId xmlns:a16="http://schemas.microsoft.com/office/drawing/2014/main" id="{3AE19830-7955-C206-F15F-85552AC9EAE3}"/>
              </a:ext>
            </a:extLst>
          </p:cNvPr>
          <p:cNvPicPr>
            <a:picLocks noChangeAspect="1"/>
          </p:cNvPicPr>
          <p:nvPr/>
        </p:nvPicPr>
        <p:blipFill>
          <a:blip r:embed="rId2"/>
          <a:stretch>
            <a:fillRect/>
          </a:stretch>
        </p:blipFill>
        <p:spPr>
          <a:xfrm>
            <a:off x="6493181" y="652095"/>
            <a:ext cx="658913" cy="687561"/>
          </a:xfrm>
          <a:prstGeom prst="rect">
            <a:avLst/>
          </a:prstGeom>
          <a:ln>
            <a:noFill/>
          </a:ln>
        </p:spPr>
      </p:pic>
      <p:pic>
        <p:nvPicPr>
          <p:cNvPr id="45" name="Imagen 44">
            <a:extLst>
              <a:ext uri="{FF2B5EF4-FFF2-40B4-BE49-F238E27FC236}">
                <a16:creationId xmlns:a16="http://schemas.microsoft.com/office/drawing/2014/main" id="{543A9B14-2E90-374B-E72C-B959AFE4D6FF}"/>
              </a:ext>
            </a:extLst>
          </p:cNvPr>
          <p:cNvPicPr>
            <a:picLocks noChangeAspect="1"/>
          </p:cNvPicPr>
          <p:nvPr/>
        </p:nvPicPr>
        <p:blipFill>
          <a:blip r:embed="rId3"/>
          <a:stretch>
            <a:fillRect/>
          </a:stretch>
        </p:blipFill>
        <p:spPr>
          <a:xfrm>
            <a:off x="3441398" y="5004375"/>
            <a:ext cx="803577" cy="504572"/>
          </a:xfrm>
          <a:prstGeom prst="rect">
            <a:avLst/>
          </a:prstGeom>
        </p:spPr>
      </p:pic>
      <p:pic>
        <p:nvPicPr>
          <p:cNvPr id="11" name="Imagen 10">
            <a:extLst>
              <a:ext uri="{FF2B5EF4-FFF2-40B4-BE49-F238E27FC236}">
                <a16:creationId xmlns:a16="http://schemas.microsoft.com/office/drawing/2014/main" id="{616555A2-CD2E-9EEA-2EE2-11198D048B0D}"/>
              </a:ext>
            </a:extLst>
          </p:cNvPr>
          <p:cNvPicPr>
            <a:picLocks noChangeAspect="1"/>
          </p:cNvPicPr>
          <p:nvPr/>
        </p:nvPicPr>
        <p:blipFill>
          <a:blip r:embed="rId4"/>
          <a:stretch>
            <a:fillRect/>
          </a:stretch>
        </p:blipFill>
        <p:spPr>
          <a:xfrm>
            <a:off x="5605324" y="3014488"/>
            <a:ext cx="582813" cy="850906"/>
          </a:xfrm>
          <a:prstGeom prst="rect">
            <a:avLst/>
          </a:prstGeom>
        </p:spPr>
      </p:pic>
      <p:sp>
        <p:nvSpPr>
          <p:cNvPr id="19" name="CuadroTexto 18">
            <a:extLst>
              <a:ext uri="{FF2B5EF4-FFF2-40B4-BE49-F238E27FC236}">
                <a16:creationId xmlns:a16="http://schemas.microsoft.com/office/drawing/2014/main" id="{6E864CFA-94DD-7243-893C-B6B5B4EE7F5D}"/>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204839441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901FE11-D479-5A02-14B0-200DD067927B}"/>
              </a:ext>
            </a:extLst>
          </p:cNvPr>
          <p:cNvSpPr txBox="1"/>
          <p:nvPr/>
        </p:nvSpPr>
        <p:spPr>
          <a:xfrm>
            <a:off x="252060" y="146744"/>
            <a:ext cx="968535" cy="200055"/>
          </a:xfrm>
          <a:prstGeom prst="rect">
            <a:avLst/>
          </a:prstGeom>
          <a:noFill/>
        </p:spPr>
        <p:txBody>
          <a:bodyPr wrap="none" rtlCol="0">
            <a:spAutoFit/>
          </a:bodyPr>
          <a:lstStyle/>
          <a:p>
            <a:r>
              <a:rPr lang="en-US" sz="700" b="1" spc="300" dirty="0">
                <a:solidFill>
                  <a:srgbClr val="2D2A25"/>
                </a:solidFill>
                <a:latin typeface="Corbel" panose="020B0503020204020204" pitchFamily="34" charset="0"/>
                <a:cs typeface="Arial" panose="020B0604020202020204" pitchFamily="34" charset="0"/>
              </a:rPr>
              <a:t>3 ORIGENS</a:t>
            </a:r>
          </a:p>
        </p:txBody>
      </p:sp>
      <p:sp>
        <p:nvSpPr>
          <p:cNvPr id="41" name="Rectángulo 40">
            <a:extLst>
              <a:ext uri="{FF2B5EF4-FFF2-40B4-BE49-F238E27FC236}">
                <a16:creationId xmlns:a16="http://schemas.microsoft.com/office/drawing/2014/main" id="{993AC560-36B4-BEBC-4D67-29093318FCAC}"/>
              </a:ext>
            </a:extLst>
          </p:cNvPr>
          <p:cNvSpPr/>
          <p:nvPr/>
        </p:nvSpPr>
        <p:spPr>
          <a:xfrm>
            <a:off x="300038" y="2881984"/>
            <a:ext cx="5843937" cy="1066959"/>
          </a:xfrm>
          <a:prstGeom prst="rect">
            <a:avLst/>
          </a:prstGeom>
        </p:spPr>
        <p:txBody>
          <a:bodyPr wrap="square">
            <a:spAutoFit/>
          </a:bodyPr>
          <a:lstStyle/>
          <a:p>
            <a:pPr>
              <a:lnSpc>
                <a:spcPts val="3800"/>
              </a:lnSpc>
            </a:pPr>
            <a:r>
              <a:rPr lang="en-US" sz="3600" b="1" spc="300" dirty="0">
                <a:solidFill>
                  <a:srgbClr val="F27547"/>
                </a:solidFill>
                <a:latin typeface="Corbel" panose="020B0503020204020204" pitchFamily="34" charset="0"/>
                <a:cs typeface="Arial" panose="020B0604020202020204" pitchFamily="34" charset="0"/>
              </a:rPr>
              <a:t>3</a:t>
            </a:r>
            <a:r>
              <a:rPr lang="en-US" sz="3600" spc="300" dirty="0">
                <a:solidFill>
                  <a:srgbClr val="F27547"/>
                </a:solidFill>
                <a:latin typeface="Corbel" panose="020B0503020204020204" pitchFamily="34" charset="0"/>
                <a:cs typeface="Arial" panose="020B0604020202020204" pitchFamily="34" charset="0"/>
              </a:rPr>
              <a:t> </a:t>
            </a:r>
            <a:r>
              <a:rPr lang="en-US" sz="3600" spc="300" dirty="0">
                <a:solidFill>
                  <a:srgbClr val="2D2A25"/>
                </a:solidFill>
                <a:latin typeface="Corbel" panose="020B0503020204020204" pitchFamily="34" charset="0"/>
                <a:cs typeface="Arial" panose="020B0604020202020204" pitchFamily="34" charset="0"/>
              </a:rPr>
              <a:t>PRODUCTION</a:t>
            </a:r>
          </a:p>
          <a:p>
            <a:pPr>
              <a:lnSpc>
                <a:spcPts val="3800"/>
              </a:lnSpc>
            </a:pPr>
            <a:r>
              <a:rPr lang="en-US" sz="3600" spc="300" dirty="0">
                <a:solidFill>
                  <a:srgbClr val="2D2A25"/>
                </a:solidFill>
                <a:latin typeface="Corbel" panose="020B0503020204020204" pitchFamily="34" charset="0"/>
                <a:cs typeface="Arial" panose="020B0604020202020204" pitchFamily="34" charset="0"/>
              </a:rPr>
              <a:t>ORIGINS</a:t>
            </a:r>
          </a:p>
        </p:txBody>
      </p:sp>
      <p:pic>
        <p:nvPicPr>
          <p:cNvPr id="7" name="Imagen 6">
            <a:extLst>
              <a:ext uri="{FF2B5EF4-FFF2-40B4-BE49-F238E27FC236}">
                <a16:creationId xmlns:a16="http://schemas.microsoft.com/office/drawing/2014/main" id="{8B36921F-A885-8440-A270-F3F03546C1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494" r="7037"/>
          <a:stretch/>
        </p:blipFill>
        <p:spPr>
          <a:xfrm>
            <a:off x="3725565" y="447080"/>
            <a:ext cx="6306106" cy="5678300"/>
          </a:xfrm>
          <a:prstGeom prst="rect">
            <a:avLst/>
          </a:prstGeom>
        </p:spPr>
      </p:pic>
      <p:cxnSp>
        <p:nvCxnSpPr>
          <p:cNvPr id="8" name="Conector recto 7">
            <a:extLst>
              <a:ext uri="{FF2B5EF4-FFF2-40B4-BE49-F238E27FC236}">
                <a16:creationId xmlns:a16="http://schemas.microsoft.com/office/drawing/2014/main" id="{611AAA50-1749-9D49-99B4-1D1C8685602B}"/>
              </a:ext>
            </a:extLst>
          </p:cNvPr>
          <p:cNvCxnSpPr>
            <a:cxnSpLocks/>
          </p:cNvCxnSpPr>
          <p:nvPr/>
        </p:nvCxnSpPr>
        <p:spPr>
          <a:xfrm>
            <a:off x="5442595" y="1926980"/>
            <a:ext cx="1198551" cy="0"/>
          </a:xfrm>
          <a:prstGeom prst="line">
            <a:avLst/>
          </a:prstGeom>
          <a:ln w="6350">
            <a:solidFill>
              <a:srgbClr val="2E2E2E"/>
            </a:solidFill>
            <a:headEnd type="none"/>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13603E0B-E617-274D-9489-8B6EC3C49225}"/>
              </a:ext>
            </a:extLst>
          </p:cNvPr>
          <p:cNvCxnSpPr>
            <a:cxnSpLocks/>
          </p:cNvCxnSpPr>
          <p:nvPr/>
        </p:nvCxnSpPr>
        <p:spPr>
          <a:xfrm>
            <a:off x="6893301" y="4805192"/>
            <a:ext cx="1682201" cy="0"/>
          </a:xfrm>
          <a:prstGeom prst="line">
            <a:avLst/>
          </a:prstGeom>
          <a:ln w="6350">
            <a:solidFill>
              <a:srgbClr val="2E2E2E"/>
            </a:solidFill>
            <a:headEnd type="none"/>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0FBA3FA4-E3DA-F74E-8403-5726764ED48E}"/>
              </a:ext>
            </a:extLst>
          </p:cNvPr>
          <p:cNvCxnSpPr>
            <a:cxnSpLocks/>
          </p:cNvCxnSpPr>
          <p:nvPr/>
        </p:nvCxnSpPr>
        <p:spPr>
          <a:xfrm>
            <a:off x="8719821" y="4891177"/>
            <a:ext cx="1576088" cy="0"/>
          </a:xfrm>
          <a:prstGeom prst="line">
            <a:avLst/>
          </a:prstGeom>
          <a:ln w="6350">
            <a:solidFill>
              <a:srgbClr val="2E2E2E"/>
            </a:solidFill>
            <a:headEnd type="none"/>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7D1EAFA2-0F04-9345-AC25-A126C1764B44}"/>
              </a:ext>
            </a:extLst>
          </p:cNvPr>
          <p:cNvPicPr>
            <a:picLocks noChangeAspect="1"/>
          </p:cNvPicPr>
          <p:nvPr/>
        </p:nvPicPr>
        <p:blipFill>
          <a:blip r:embed="rId3"/>
          <a:stretch>
            <a:fillRect/>
          </a:stretch>
        </p:blipFill>
        <p:spPr>
          <a:xfrm flipH="1">
            <a:off x="8646704" y="4786346"/>
            <a:ext cx="90425" cy="130613"/>
          </a:xfrm>
          <a:prstGeom prst="rect">
            <a:avLst/>
          </a:prstGeom>
        </p:spPr>
      </p:pic>
      <p:pic>
        <p:nvPicPr>
          <p:cNvPr id="12" name="Imagen 11">
            <a:extLst>
              <a:ext uri="{FF2B5EF4-FFF2-40B4-BE49-F238E27FC236}">
                <a16:creationId xmlns:a16="http://schemas.microsoft.com/office/drawing/2014/main" id="{31E07657-BFEC-0943-B485-F8CE923CC3DD}"/>
              </a:ext>
            </a:extLst>
          </p:cNvPr>
          <p:cNvPicPr>
            <a:picLocks noChangeAspect="1"/>
          </p:cNvPicPr>
          <p:nvPr/>
        </p:nvPicPr>
        <p:blipFill>
          <a:blip r:embed="rId3"/>
          <a:stretch>
            <a:fillRect/>
          </a:stretch>
        </p:blipFill>
        <p:spPr>
          <a:xfrm flipH="1">
            <a:off x="8556279" y="4746603"/>
            <a:ext cx="90425" cy="130613"/>
          </a:xfrm>
          <a:prstGeom prst="rect">
            <a:avLst/>
          </a:prstGeom>
        </p:spPr>
      </p:pic>
      <p:pic>
        <p:nvPicPr>
          <p:cNvPr id="13" name="Imagen 12">
            <a:extLst>
              <a:ext uri="{FF2B5EF4-FFF2-40B4-BE49-F238E27FC236}">
                <a16:creationId xmlns:a16="http://schemas.microsoft.com/office/drawing/2014/main" id="{D3F7FE1C-72B6-5D47-85F1-546D5D087550}"/>
              </a:ext>
            </a:extLst>
          </p:cNvPr>
          <p:cNvPicPr>
            <a:picLocks noChangeAspect="1"/>
          </p:cNvPicPr>
          <p:nvPr/>
        </p:nvPicPr>
        <p:blipFill>
          <a:blip r:embed="rId3"/>
          <a:stretch>
            <a:fillRect/>
          </a:stretch>
        </p:blipFill>
        <p:spPr>
          <a:xfrm flipH="1">
            <a:off x="6609129" y="1852581"/>
            <a:ext cx="90425" cy="130613"/>
          </a:xfrm>
          <a:prstGeom prst="rect">
            <a:avLst/>
          </a:prstGeom>
        </p:spPr>
      </p:pic>
      <p:sp>
        <p:nvSpPr>
          <p:cNvPr id="14" name="CuadroTexto 13">
            <a:extLst>
              <a:ext uri="{FF2B5EF4-FFF2-40B4-BE49-F238E27FC236}">
                <a16:creationId xmlns:a16="http://schemas.microsoft.com/office/drawing/2014/main" id="{ED16A6C0-9906-3B40-B9E4-FD874447E5F0}"/>
              </a:ext>
            </a:extLst>
          </p:cNvPr>
          <p:cNvSpPr txBox="1"/>
          <p:nvPr/>
        </p:nvSpPr>
        <p:spPr>
          <a:xfrm>
            <a:off x="4524321" y="1768609"/>
            <a:ext cx="529312" cy="276999"/>
          </a:xfrm>
          <a:prstGeom prst="rect">
            <a:avLst/>
          </a:prstGeom>
          <a:noFill/>
        </p:spPr>
        <p:txBody>
          <a:bodyPr wrap="none" rtlCol="0">
            <a:spAutoFit/>
          </a:bodyPr>
          <a:lstStyle/>
          <a:p>
            <a:r>
              <a:rPr lang="en-US" sz="1200" spc="100" dirty="0">
                <a:solidFill>
                  <a:srgbClr val="F27547"/>
                </a:solidFill>
                <a:latin typeface="Georgia" panose="02040502050405020303" pitchFamily="18" charset="0"/>
                <a:cs typeface="Times New Roman" panose="02020603050405020304" pitchFamily="18" charset="0"/>
              </a:rPr>
              <a:t>USA</a:t>
            </a:r>
          </a:p>
        </p:txBody>
      </p:sp>
      <p:sp>
        <p:nvSpPr>
          <p:cNvPr id="15" name="CuadroTexto 14">
            <a:extLst>
              <a:ext uri="{FF2B5EF4-FFF2-40B4-BE49-F238E27FC236}">
                <a16:creationId xmlns:a16="http://schemas.microsoft.com/office/drawing/2014/main" id="{F55B2778-8E60-7B4A-A58F-ACC39C513FF3}"/>
              </a:ext>
            </a:extLst>
          </p:cNvPr>
          <p:cNvSpPr txBox="1"/>
          <p:nvPr/>
        </p:nvSpPr>
        <p:spPr>
          <a:xfrm>
            <a:off x="10295908" y="4752676"/>
            <a:ext cx="1217000" cy="276999"/>
          </a:xfrm>
          <a:prstGeom prst="rect">
            <a:avLst/>
          </a:prstGeom>
          <a:noFill/>
        </p:spPr>
        <p:txBody>
          <a:bodyPr wrap="none" rtlCol="0">
            <a:spAutoFit/>
          </a:bodyPr>
          <a:lstStyle/>
          <a:p>
            <a:r>
              <a:rPr lang="en-US" sz="1200" spc="100" dirty="0">
                <a:solidFill>
                  <a:srgbClr val="F27547"/>
                </a:solidFill>
                <a:latin typeface="Georgia" panose="02040502050405020303" pitchFamily="18" charset="0"/>
                <a:cs typeface="Times New Roman" panose="02020603050405020304" pitchFamily="18" charset="0"/>
              </a:rPr>
              <a:t>ARGENTINA</a:t>
            </a:r>
          </a:p>
        </p:txBody>
      </p:sp>
      <p:sp>
        <p:nvSpPr>
          <p:cNvPr id="16" name="CuadroTexto 15">
            <a:extLst>
              <a:ext uri="{FF2B5EF4-FFF2-40B4-BE49-F238E27FC236}">
                <a16:creationId xmlns:a16="http://schemas.microsoft.com/office/drawing/2014/main" id="{F8411728-7847-8A41-8D38-1BE7BE5226B9}"/>
              </a:ext>
            </a:extLst>
          </p:cNvPr>
          <p:cNvSpPr txBox="1"/>
          <p:nvPr/>
        </p:nvSpPr>
        <p:spPr>
          <a:xfrm>
            <a:off x="6031360" y="4666692"/>
            <a:ext cx="726481" cy="276999"/>
          </a:xfrm>
          <a:prstGeom prst="rect">
            <a:avLst/>
          </a:prstGeom>
          <a:noFill/>
        </p:spPr>
        <p:txBody>
          <a:bodyPr wrap="none" rtlCol="0">
            <a:spAutoFit/>
          </a:bodyPr>
          <a:lstStyle/>
          <a:p>
            <a:r>
              <a:rPr lang="en-US" sz="1200" spc="100" dirty="0">
                <a:solidFill>
                  <a:srgbClr val="F27547"/>
                </a:solidFill>
                <a:latin typeface="Georgia" panose="02040502050405020303" pitchFamily="18" charset="0"/>
                <a:cs typeface="Times New Roman" panose="02020603050405020304" pitchFamily="18" charset="0"/>
              </a:rPr>
              <a:t>CHILE</a:t>
            </a:r>
          </a:p>
        </p:txBody>
      </p:sp>
      <p:sp>
        <p:nvSpPr>
          <p:cNvPr id="19" name="Elipse 18">
            <a:extLst>
              <a:ext uri="{FF2B5EF4-FFF2-40B4-BE49-F238E27FC236}">
                <a16:creationId xmlns:a16="http://schemas.microsoft.com/office/drawing/2014/main" id="{56B9B082-4938-344B-AD83-4D3220CBBC6F}"/>
              </a:ext>
            </a:extLst>
          </p:cNvPr>
          <p:cNvSpPr/>
          <p:nvPr/>
        </p:nvSpPr>
        <p:spPr>
          <a:xfrm>
            <a:off x="10276037" y="4871305"/>
            <a:ext cx="39743" cy="39743"/>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400" dirty="0"/>
          </a:p>
        </p:txBody>
      </p:sp>
      <p:sp>
        <p:nvSpPr>
          <p:cNvPr id="20" name="Elipse 19">
            <a:extLst>
              <a:ext uri="{FF2B5EF4-FFF2-40B4-BE49-F238E27FC236}">
                <a16:creationId xmlns:a16="http://schemas.microsoft.com/office/drawing/2014/main" id="{26AD7CB0-0F50-0E4E-86B2-F4027A51BBAD}"/>
              </a:ext>
            </a:extLst>
          </p:cNvPr>
          <p:cNvSpPr/>
          <p:nvPr/>
        </p:nvSpPr>
        <p:spPr>
          <a:xfrm>
            <a:off x="6878618" y="4779996"/>
            <a:ext cx="39743" cy="39743"/>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400" dirty="0"/>
          </a:p>
        </p:txBody>
      </p:sp>
      <p:sp>
        <p:nvSpPr>
          <p:cNvPr id="21" name="Elipse 20">
            <a:extLst>
              <a:ext uri="{FF2B5EF4-FFF2-40B4-BE49-F238E27FC236}">
                <a16:creationId xmlns:a16="http://schemas.microsoft.com/office/drawing/2014/main" id="{753625A4-975B-3341-BFE9-CED4C701FCBE}"/>
              </a:ext>
            </a:extLst>
          </p:cNvPr>
          <p:cNvSpPr/>
          <p:nvPr/>
        </p:nvSpPr>
        <p:spPr>
          <a:xfrm>
            <a:off x="5435215" y="1907109"/>
            <a:ext cx="39743" cy="39743"/>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400" dirty="0"/>
          </a:p>
        </p:txBody>
      </p:sp>
      <p:sp>
        <p:nvSpPr>
          <p:cNvPr id="18" name="CuadroTexto 17">
            <a:extLst>
              <a:ext uri="{FF2B5EF4-FFF2-40B4-BE49-F238E27FC236}">
                <a16:creationId xmlns:a16="http://schemas.microsoft.com/office/drawing/2014/main" id="{E28E4262-761E-854C-924E-FF75002C067A}"/>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2731867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id="{993AC560-36B4-BEBC-4D67-29093318FCAC}"/>
              </a:ext>
            </a:extLst>
          </p:cNvPr>
          <p:cNvSpPr/>
          <p:nvPr/>
        </p:nvSpPr>
        <p:spPr>
          <a:xfrm>
            <a:off x="252060" y="759882"/>
            <a:ext cx="5843937" cy="412934"/>
          </a:xfrm>
          <a:prstGeom prst="rect">
            <a:avLst/>
          </a:prstGeom>
        </p:spPr>
        <p:txBody>
          <a:bodyPr wrap="square">
            <a:spAutoFit/>
          </a:bodyPr>
          <a:lstStyle/>
          <a:p>
            <a:pPr>
              <a:lnSpc>
                <a:spcPts val="2500"/>
              </a:lnSpc>
            </a:pPr>
            <a:r>
              <a:rPr lang="en-US" sz="2400" spc="300" dirty="0">
                <a:solidFill>
                  <a:srgbClr val="2D2A25"/>
                </a:solidFill>
                <a:latin typeface="Corbel" panose="020B0503020204020204" pitchFamily="34" charset="0"/>
                <a:cs typeface="Arial" panose="020B0604020202020204" pitchFamily="34" charset="0"/>
              </a:rPr>
              <a:t>SUBSIDIARIES</a:t>
            </a:r>
          </a:p>
        </p:txBody>
      </p:sp>
      <p:pic>
        <p:nvPicPr>
          <p:cNvPr id="32" name="Imagen 31">
            <a:extLst>
              <a:ext uri="{FF2B5EF4-FFF2-40B4-BE49-F238E27FC236}">
                <a16:creationId xmlns:a16="http://schemas.microsoft.com/office/drawing/2014/main" id="{880293CB-59A0-0347-8A31-67D49C278F99}"/>
              </a:ext>
            </a:extLst>
          </p:cNvPr>
          <p:cNvPicPr>
            <a:picLocks noChangeAspect="1"/>
          </p:cNvPicPr>
          <p:nvPr/>
        </p:nvPicPr>
        <p:blipFill>
          <a:blip r:embed="rId2"/>
          <a:stretch>
            <a:fillRect/>
          </a:stretch>
        </p:blipFill>
        <p:spPr>
          <a:xfrm>
            <a:off x="846897" y="2601341"/>
            <a:ext cx="10498200" cy="2054966"/>
          </a:xfrm>
          <a:prstGeom prst="rect">
            <a:avLst/>
          </a:prstGeom>
        </p:spPr>
      </p:pic>
      <p:sp>
        <p:nvSpPr>
          <p:cNvPr id="7" name="CuadroTexto 6">
            <a:extLst>
              <a:ext uri="{FF2B5EF4-FFF2-40B4-BE49-F238E27FC236}">
                <a16:creationId xmlns:a16="http://schemas.microsoft.com/office/drawing/2014/main" id="{A20F8C7A-47D0-1945-B50C-68ED0876FF6C}"/>
              </a:ext>
            </a:extLst>
          </p:cNvPr>
          <p:cNvSpPr txBox="1"/>
          <p:nvPr/>
        </p:nvSpPr>
        <p:spPr>
          <a:xfrm>
            <a:off x="252060" y="146744"/>
            <a:ext cx="1220206" cy="200055"/>
          </a:xfrm>
          <a:prstGeom prst="rect">
            <a:avLst/>
          </a:prstGeom>
          <a:noFill/>
        </p:spPr>
        <p:txBody>
          <a:bodyPr wrap="none" rtlCol="0">
            <a:spAutoFit/>
          </a:bodyPr>
          <a:lstStyle/>
          <a:p>
            <a:r>
              <a:rPr lang="en-US" sz="700" b="1" spc="300" dirty="0">
                <a:latin typeface="Corbel" panose="020B0503020204020204" pitchFamily="34" charset="0"/>
                <a:cs typeface="Arial" panose="020B0604020202020204" pitchFamily="34" charset="0"/>
              </a:rPr>
              <a:t>SUBSIDIARIES</a:t>
            </a:r>
          </a:p>
        </p:txBody>
      </p:sp>
      <p:sp>
        <p:nvSpPr>
          <p:cNvPr id="6" name="CuadroTexto 5">
            <a:extLst>
              <a:ext uri="{FF2B5EF4-FFF2-40B4-BE49-F238E27FC236}">
                <a16:creationId xmlns:a16="http://schemas.microsoft.com/office/drawing/2014/main" id="{2795F142-CC64-5844-B406-C03219BD2B9D}"/>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305541760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95C02818-DA10-244B-A313-DFDFA12A6AAB}"/>
              </a:ext>
            </a:extLst>
          </p:cNvPr>
          <p:cNvSpPr/>
          <p:nvPr/>
        </p:nvSpPr>
        <p:spPr>
          <a:xfrm>
            <a:off x="334963" y="3815860"/>
            <a:ext cx="2536387" cy="1918859"/>
          </a:xfrm>
          <a:prstGeom prst="rect">
            <a:avLst/>
          </a:prstGeom>
        </p:spPr>
        <p:txBody>
          <a:bodyPr wrap="square">
            <a:spAutoFit/>
          </a:bodyPr>
          <a:lstStyle/>
          <a:p>
            <a:pPr algn="just">
              <a:lnSpc>
                <a:spcPts val="1646"/>
              </a:lnSpc>
            </a:pPr>
            <a:r>
              <a:rPr lang="en-US" sz="1050" dirty="0">
                <a:solidFill>
                  <a:srgbClr val="2D2A25"/>
                </a:solidFill>
                <a:latin typeface="Georgia" panose="02040502050405020303" pitchFamily="18" charset="0"/>
                <a:cs typeface="Arial" panose="020B0604020202020204" pitchFamily="34" charset="0"/>
              </a:rPr>
              <a:t>Millions of consumers all over the world place their trust in the quality of our brands. Their preference defines our excellence. Each person who works at Viña Concha y Toro aims to achieve excellence in everything we do, and we understand that this is a continuous and collaborative process.</a:t>
            </a:r>
          </a:p>
        </p:txBody>
      </p:sp>
      <p:sp>
        <p:nvSpPr>
          <p:cNvPr id="33" name="Rectángulo 32">
            <a:extLst>
              <a:ext uri="{FF2B5EF4-FFF2-40B4-BE49-F238E27FC236}">
                <a16:creationId xmlns:a16="http://schemas.microsoft.com/office/drawing/2014/main" id="{6BBE576C-F5C9-6640-8771-7DC9E96BE167}"/>
              </a:ext>
            </a:extLst>
          </p:cNvPr>
          <p:cNvSpPr/>
          <p:nvPr/>
        </p:nvSpPr>
        <p:spPr>
          <a:xfrm>
            <a:off x="585726" y="3317435"/>
            <a:ext cx="2034859" cy="400494"/>
          </a:xfrm>
          <a:prstGeom prst="rect">
            <a:avLst/>
          </a:prstGeom>
        </p:spPr>
        <p:txBody>
          <a:bodyPr wrap="square">
            <a:spAutoFit/>
          </a:bodyPr>
          <a:lstStyle/>
          <a:p>
            <a:pPr algn="ctr">
              <a:lnSpc>
                <a:spcPts val="2500"/>
              </a:lnSpc>
            </a:pPr>
            <a:r>
              <a:rPr lang="en-US" sz="2000" b="1" dirty="0">
                <a:solidFill>
                  <a:srgbClr val="F27547"/>
                </a:solidFill>
                <a:latin typeface="Corbel" panose="020B0503020204020204" pitchFamily="34" charset="0"/>
                <a:cs typeface="Arial" panose="020B0604020202020204" pitchFamily="34" charset="0"/>
              </a:rPr>
              <a:t>EXCELLENCE</a:t>
            </a:r>
          </a:p>
        </p:txBody>
      </p:sp>
      <p:sp>
        <p:nvSpPr>
          <p:cNvPr id="17" name="CuadroTexto 16">
            <a:extLst>
              <a:ext uri="{FF2B5EF4-FFF2-40B4-BE49-F238E27FC236}">
                <a16:creationId xmlns:a16="http://schemas.microsoft.com/office/drawing/2014/main" id="{1901FE11-D479-5A02-14B0-200DD067927B}"/>
              </a:ext>
            </a:extLst>
          </p:cNvPr>
          <p:cNvSpPr txBox="1"/>
          <p:nvPr/>
        </p:nvSpPr>
        <p:spPr>
          <a:xfrm>
            <a:off x="252060" y="146744"/>
            <a:ext cx="1712328" cy="200055"/>
          </a:xfrm>
          <a:prstGeom prst="rect">
            <a:avLst/>
          </a:prstGeom>
          <a:noFill/>
        </p:spPr>
        <p:txBody>
          <a:bodyPr wrap="none" rtlCol="0">
            <a:spAutoFit/>
          </a:bodyPr>
          <a:lstStyle/>
          <a:p>
            <a:r>
              <a:rPr lang="en-US" sz="700" b="1" spc="300" dirty="0">
                <a:solidFill>
                  <a:srgbClr val="2D2A25"/>
                </a:solidFill>
                <a:latin typeface="Corbel" panose="020B0503020204020204" pitchFamily="34" charset="0"/>
                <a:cs typeface="Arial" panose="020B0604020202020204" pitchFamily="34" charset="0"/>
              </a:rPr>
              <a:t>CORPORATE PILLARS</a:t>
            </a:r>
          </a:p>
        </p:txBody>
      </p:sp>
      <p:sp>
        <p:nvSpPr>
          <p:cNvPr id="22" name="Rectángulo 21">
            <a:extLst>
              <a:ext uri="{FF2B5EF4-FFF2-40B4-BE49-F238E27FC236}">
                <a16:creationId xmlns:a16="http://schemas.microsoft.com/office/drawing/2014/main" id="{2B2A29FE-96AC-C119-F982-EA778B76BD10}"/>
              </a:ext>
            </a:extLst>
          </p:cNvPr>
          <p:cNvSpPr/>
          <p:nvPr/>
        </p:nvSpPr>
        <p:spPr>
          <a:xfrm>
            <a:off x="3462548" y="3317435"/>
            <a:ext cx="2136455" cy="400494"/>
          </a:xfrm>
          <a:prstGeom prst="rect">
            <a:avLst/>
          </a:prstGeom>
        </p:spPr>
        <p:txBody>
          <a:bodyPr wrap="square">
            <a:spAutoFit/>
          </a:bodyPr>
          <a:lstStyle/>
          <a:p>
            <a:pPr algn="ctr">
              <a:lnSpc>
                <a:spcPts val="2500"/>
              </a:lnSpc>
            </a:pPr>
            <a:r>
              <a:rPr lang="en-US" sz="2000" b="1" dirty="0">
                <a:solidFill>
                  <a:srgbClr val="004267"/>
                </a:solidFill>
                <a:latin typeface="Corbel" panose="020B0503020204020204" pitchFamily="34" charset="0"/>
                <a:cs typeface="Arial" panose="020B0604020202020204" pitchFamily="34" charset="0"/>
              </a:rPr>
              <a:t>INNOVACIÓN</a:t>
            </a:r>
          </a:p>
        </p:txBody>
      </p:sp>
      <p:sp>
        <p:nvSpPr>
          <p:cNvPr id="23" name="Rectángulo 22">
            <a:extLst>
              <a:ext uri="{FF2B5EF4-FFF2-40B4-BE49-F238E27FC236}">
                <a16:creationId xmlns:a16="http://schemas.microsoft.com/office/drawing/2014/main" id="{66003DA2-B8DE-E218-9C52-DFD0E54B7A89}"/>
              </a:ext>
            </a:extLst>
          </p:cNvPr>
          <p:cNvSpPr/>
          <p:nvPr/>
        </p:nvSpPr>
        <p:spPr>
          <a:xfrm>
            <a:off x="6247872" y="3317435"/>
            <a:ext cx="2837771" cy="400494"/>
          </a:xfrm>
          <a:prstGeom prst="rect">
            <a:avLst/>
          </a:prstGeom>
        </p:spPr>
        <p:txBody>
          <a:bodyPr wrap="square">
            <a:spAutoFit/>
          </a:bodyPr>
          <a:lstStyle/>
          <a:p>
            <a:pPr algn="ctr">
              <a:lnSpc>
                <a:spcPts val="2500"/>
              </a:lnSpc>
            </a:pPr>
            <a:r>
              <a:rPr lang="en-US" sz="2000" b="1" dirty="0">
                <a:solidFill>
                  <a:srgbClr val="00737E"/>
                </a:solidFill>
                <a:latin typeface="Corbel" panose="020B0503020204020204" pitchFamily="34" charset="0"/>
                <a:cs typeface="Arial" panose="020B0604020202020204" pitchFamily="34" charset="0"/>
              </a:rPr>
              <a:t>SUSTAINABILITY</a:t>
            </a:r>
          </a:p>
        </p:txBody>
      </p:sp>
      <p:sp>
        <p:nvSpPr>
          <p:cNvPr id="24" name="Rectángulo 23">
            <a:extLst>
              <a:ext uri="{FF2B5EF4-FFF2-40B4-BE49-F238E27FC236}">
                <a16:creationId xmlns:a16="http://schemas.microsoft.com/office/drawing/2014/main" id="{D2CDD651-2426-5C98-8606-41355236CDBE}"/>
              </a:ext>
            </a:extLst>
          </p:cNvPr>
          <p:cNvSpPr/>
          <p:nvPr/>
        </p:nvSpPr>
        <p:spPr>
          <a:xfrm>
            <a:off x="9704347" y="3317435"/>
            <a:ext cx="1798524" cy="400494"/>
          </a:xfrm>
          <a:prstGeom prst="rect">
            <a:avLst/>
          </a:prstGeom>
        </p:spPr>
        <p:txBody>
          <a:bodyPr wrap="square">
            <a:spAutoFit/>
          </a:bodyPr>
          <a:lstStyle/>
          <a:p>
            <a:pPr algn="ctr">
              <a:lnSpc>
                <a:spcPts val="2500"/>
              </a:lnSpc>
            </a:pPr>
            <a:r>
              <a:rPr lang="en-US" sz="2000" b="1" dirty="0">
                <a:solidFill>
                  <a:srgbClr val="6D295A"/>
                </a:solidFill>
                <a:latin typeface="Corbel" panose="020B0503020204020204" pitchFamily="34" charset="0"/>
                <a:cs typeface="Arial" panose="020B0604020202020204" pitchFamily="34" charset="0"/>
              </a:rPr>
              <a:t>PEOPLE</a:t>
            </a:r>
          </a:p>
        </p:txBody>
      </p:sp>
      <p:pic>
        <p:nvPicPr>
          <p:cNvPr id="31" name="Imagen 30">
            <a:extLst>
              <a:ext uri="{FF2B5EF4-FFF2-40B4-BE49-F238E27FC236}">
                <a16:creationId xmlns:a16="http://schemas.microsoft.com/office/drawing/2014/main" id="{9A101204-E248-4D85-5BD0-619DE9AC58C4}"/>
              </a:ext>
            </a:extLst>
          </p:cNvPr>
          <p:cNvPicPr>
            <a:picLocks noChangeAspect="1"/>
          </p:cNvPicPr>
          <p:nvPr/>
        </p:nvPicPr>
        <p:blipFill>
          <a:blip r:embed="rId2"/>
          <a:stretch>
            <a:fillRect/>
          </a:stretch>
        </p:blipFill>
        <p:spPr>
          <a:xfrm>
            <a:off x="1356123" y="2013610"/>
            <a:ext cx="494066" cy="809246"/>
          </a:xfrm>
          <a:prstGeom prst="rect">
            <a:avLst/>
          </a:prstGeom>
        </p:spPr>
      </p:pic>
      <p:sp>
        <p:nvSpPr>
          <p:cNvPr id="35" name="Rectángulo 34">
            <a:extLst>
              <a:ext uri="{FF2B5EF4-FFF2-40B4-BE49-F238E27FC236}">
                <a16:creationId xmlns:a16="http://schemas.microsoft.com/office/drawing/2014/main" id="{7CC1B382-43E7-EF54-9226-B75144BAF126}"/>
              </a:ext>
            </a:extLst>
          </p:cNvPr>
          <p:cNvSpPr/>
          <p:nvPr/>
        </p:nvSpPr>
        <p:spPr>
          <a:xfrm>
            <a:off x="3147940" y="3815860"/>
            <a:ext cx="2765671" cy="1713674"/>
          </a:xfrm>
          <a:prstGeom prst="rect">
            <a:avLst/>
          </a:prstGeom>
        </p:spPr>
        <p:txBody>
          <a:bodyPr wrap="square">
            <a:spAutoFit/>
          </a:bodyPr>
          <a:lstStyle/>
          <a:p>
            <a:pPr algn="just">
              <a:lnSpc>
                <a:spcPts val="1646"/>
              </a:lnSpc>
            </a:pPr>
            <a:r>
              <a:rPr lang="en-US" sz="1050" dirty="0">
                <a:solidFill>
                  <a:srgbClr val="2D2A25"/>
                </a:solidFill>
                <a:latin typeface="Georgia" panose="02040502050405020303" pitchFamily="18" charset="0"/>
                <a:cs typeface="Arial" panose="020B0604020202020204" pitchFamily="34" charset="0"/>
              </a:rPr>
              <a:t>At Viña Concha y Toro, we encourage an entrepreneurial spirit and constantly challenge ourselves. We aim to transcend with solutions that add value to our consumers. We believe in the power of systematic research, development and innovation for a connected and sustainable future.</a:t>
            </a:r>
          </a:p>
        </p:txBody>
      </p:sp>
      <p:sp>
        <p:nvSpPr>
          <p:cNvPr id="36" name="Rectángulo 35">
            <a:extLst>
              <a:ext uri="{FF2B5EF4-FFF2-40B4-BE49-F238E27FC236}">
                <a16:creationId xmlns:a16="http://schemas.microsoft.com/office/drawing/2014/main" id="{1EDFF2D5-2059-ED8E-CCE0-19BF8153E2EF}"/>
              </a:ext>
            </a:extLst>
          </p:cNvPr>
          <p:cNvSpPr/>
          <p:nvPr/>
        </p:nvSpPr>
        <p:spPr>
          <a:xfrm>
            <a:off x="6190201" y="3815860"/>
            <a:ext cx="2837767" cy="1303306"/>
          </a:xfrm>
          <a:prstGeom prst="rect">
            <a:avLst/>
          </a:prstGeom>
        </p:spPr>
        <p:txBody>
          <a:bodyPr wrap="square">
            <a:spAutoFit/>
          </a:bodyPr>
          <a:lstStyle/>
          <a:p>
            <a:pPr algn="just">
              <a:lnSpc>
                <a:spcPts val="1646"/>
              </a:lnSpc>
            </a:pPr>
            <a:r>
              <a:rPr lang="en-US" sz="1050" dirty="0">
                <a:solidFill>
                  <a:srgbClr val="2D2A25"/>
                </a:solidFill>
                <a:latin typeface="Georgia" panose="02040502050405020303" pitchFamily="18" charset="0"/>
                <a:cs typeface="Arial" panose="020B0604020202020204" pitchFamily="34" charset="0"/>
              </a:rPr>
              <a:t>We understand the value of growing in harmony with our natural and social environment. We incorporate sustainability into each step of our business, generating a virtuous cycle. We aim to give back what the Earth has given to us in each bottle.</a:t>
            </a:r>
          </a:p>
        </p:txBody>
      </p:sp>
      <p:sp>
        <p:nvSpPr>
          <p:cNvPr id="37" name="Rectángulo 36">
            <a:extLst>
              <a:ext uri="{FF2B5EF4-FFF2-40B4-BE49-F238E27FC236}">
                <a16:creationId xmlns:a16="http://schemas.microsoft.com/office/drawing/2014/main" id="{9B238EFF-F35F-C4D6-55FA-E5A714694E3F}"/>
              </a:ext>
            </a:extLst>
          </p:cNvPr>
          <p:cNvSpPr/>
          <p:nvPr/>
        </p:nvSpPr>
        <p:spPr>
          <a:xfrm>
            <a:off x="9304558" y="3815860"/>
            <a:ext cx="2598103" cy="1508490"/>
          </a:xfrm>
          <a:prstGeom prst="rect">
            <a:avLst/>
          </a:prstGeom>
        </p:spPr>
        <p:txBody>
          <a:bodyPr wrap="square">
            <a:spAutoFit/>
          </a:bodyPr>
          <a:lstStyle/>
          <a:p>
            <a:pPr algn="just">
              <a:lnSpc>
                <a:spcPts val="1646"/>
              </a:lnSpc>
            </a:pPr>
            <a:r>
              <a:rPr lang="en-US" sz="1050" dirty="0">
                <a:solidFill>
                  <a:srgbClr val="2D2A25"/>
                </a:solidFill>
                <a:latin typeface="Georgia" panose="02040502050405020303" pitchFamily="18" charset="0"/>
                <a:cs typeface="Arial" panose="020B0604020202020204" pitchFamily="34" charset="0"/>
              </a:rPr>
              <a:t>Our employees are strategic partners and true change agents. Our systemic and inclusive perspective establishes collaboration as the main value of a culture which enables us to accomplish each challenge that we set ourselves.</a:t>
            </a:r>
          </a:p>
        </p:txBody>
      </p:sp>
      <p:pic>
        <p:nvPicPr>
          <p:cNvPr id="38" name="Imagen 37">
            <a:extLst>
              <a:ext uri="{FF2B5EF4-FFF2-40B4-BE49-F238E27FC236}">
                <a16:creationId xmlns:a16="http://schemas.microsoft.com/office/drawing/2014/main" id="{14BE84D5-CB90-4A1F-1A2C-5B030A26FB83}"/>
              </a:ext>
            </a:extLst>
          </p:cNvPr>
          <p:cNvPicPr>
            <a:picLocks noChangeAspect="1"/>
          </p:cNvPicPr>
          <p:nvPr/>
        </p:nvPicPr>
        <p:blipFill>
          <a:blip r:embed="rId3"/>
          <a:stretch>
            <a:fillRect/>
          </a:stretch>
        </p:blipFill>
        <p:spPr>
          <a:xfrm>
            <a:off x="4233217" y="1992823"/>
            <a:ext cx="595117" cy="830033"/>
          </a:xfrm>
          <a:prstGeom prst="rect">
            <a:avLst/>
          </a:prstGeom>
        </p:spPr>
      </p:pic>
      <p:pic>
        <p:nvPicPr>
          <p:cNvPr id="39" name="Imagen 38">
            <a:extLst>
              <a:ext uri="{FF2B5EF4-FFF2-40B4-BE49-F238E27FC236}">
                <a16:creationId xmlns:a16="http://schemas.microsoft.com/office/drawing/2014/main" id="{B4DB0B77-1BE0-407B-ADD6-8477CF8B9AB9}"/>
              </a:ext>
            </a:extLst>
          </p:cNvPr>
          <p:cNvPicPr>
            <a:picLocks noChangeAspect="1"/>
          </p:cNvPicPr>
          <p:nvPr/>
        </p:nvPicPr>
        <p:blipFill>
          <a:blip r:embed="rId4"/>
          <a:stretch>
            <a:fillRect/>
          </a:stretch>
        </p:blipFill>
        <p:spPr>
          <a:xfrm>
            <a:off x="7361192" y="2018222"/>
            <a:ext cx="510124" cy="830033"/>
          </a:xfrm>
          <a:prstGeom prst="rect">
            <a:avLst/>
          </a:prstGeom>
        </p:spPr>
      </p:pic>
      <p:pic>
        <p:nvPicPr>
          <p:cNvPr id="40" name="Imagen 39">
            <a:extLst>
              <a:ext uri="{FF2B5EF4-FFF2-40B4-BE49-F238E27FC236}">
                <a16:creationId xmlns:a16="http://schemas.microsoft.com/office/drawing/2014/main" id="{A7F15A3B-5116-7092-4FBC-364D20406364}"/>
              </a:ext>
            </a:extLst>
          </p:cNvPr>
          <p:cNvPicPr>
            <a:picLocks noChangeAspect="1"/>
          </p:cNvPicPr>
          <p:nvPr/>
        </p:nvPicPr>
        <p:blipFill>
          <a:blip r:embed="rId5"/>
          <a:stretch>
            <a:fillRect/>
          </a:stretch>
        </p:blipFill>
        <p:spPr>
          <a:xfrm>
            <a:off x="10119538" y="2145028"/>
            <a:ext cx="968143" cy="601820"/>
          </a:xfrm>
          <a:prstGeom prst="rect">
            <a:avLst/>
          </a:prstGeom>
        </p:spPr>
      </p:pic>
      <p:sp>
        <p:nvSpPr>
          <p:cNvPr id="41" name="Rectángulo 40">
            <a:extLst>
              <a:ext uri="{FF2B5EF4-FFF2-40B4-BE49-F238E27FC236}">
                <a16:creationId xmlns:a16="http://schemas.microsoft.com/office/drawing/2014/main" id="{993AC560-36B4-BEBC-4D67-29093318FCAC}"/>
              </a:ext>
            </a:extLst>
          </p:cNvPr>
          <p:cNvSpPr/>
          <p:nvPr/>
        </p:nvSpPr>
        <p:spPr>
          <a:xfrm>
            <a:off x="252060" y="746484"/>
            <a:ext cx="5843937" cy="412934"/>
          </a:xfrm>
          <a:prstGeom prst="rect">
            <a:avLst/>
          </a:prstGeom>
        </p:spPr>
        <p:txBody>
          <a:bodyPr wrap="square">
            <a:spAutoFit/>
          </a:bodyPr>
          <a:lstStyle/>
          <a:p>
            <a:pPr>
              <a:lnSpc>
                <a:spcPts val="2500"/>
              </a:lnSpc>
            </a:pPr>
            <a:r>
              <a:rPr lang="en-US" sz="2400" spc="300" dirty="0">
                <a:solidFill>
                  <a:srgbClr val="2D2A25"/>
                </a:solidFill>
                <a:latin typeface="Corbel" panose="020B0503020204020204" pitchFamily="34" charset="0"/>
                <a:cs typeface="Arial" panose="020B0604020202020204" pitchFamily="34" charset="0"/>
              </a:rPr>
              <a:t>CORPORATE PILLARS</a:t>
            </a:r>
          </a:p>
        </p:txBody>
      </p:sp>
      <p:grpSp>
        <p:nvGrpSpPr>
          <p:cNvPr id="64" name="Grupo 63">
            <a:extLst>
              <a:ext uri="{FF2B5EF4-FFF2-40B4-BE49-F238E27FC236}">
                <a16:creationId xmlns:a16="http://schemas.microsoft.com/office/drawing/2014/main" id="{543F1D98-3B6C-8DD1-2254-56BE6622C123}"/>
              </a:ext>
            </a:extLst>
          </p:cNvPr>
          <p:cNvGrpSpPr/>
          <p:nvPr/>
        </p:nvGrpSpPr>
        <p:grpSpPr>
          <a:xfrm>
            <a:off x="3024714" y="1853570"/>
            <a:ext cx="168776" cy="3981165"/>
            <a:chOff x="3005252" y="1959433"/>
            <a:chExt cx="168776" cy="3981165"/>
          </a:xfrm>
        </p:grpSpPr>
        <p:cxnSp>
          <p:nvCxnSpPr>
            <p:cNvPr id="3" name="Conector recto 2">
              <a:extLst>
                <a:ext uri="{FF2B5EF4-FFF2-40B4-BE49-F238E27FC236}">
                  <a16:creationId xmlns:a16="http://schemas.microsoft.com/office/drawing/2014/main" id="{72E43E93-B9C8-1C9D-AC7D-8F92314A4449}"/>
                </a:ext>
              </a:extLst>
            </p:cNvPr>
            <p:cNvCxnSpPr>
              <a:cxnSpLocks/>
            </p:cNvCxnSpPr>
            <p:nvPr/>
          </p:nvCxnSpPr>
          <p:spPr>
            <a:xfrm>
              <a:off x="3005252" y="1959433"/>
              <a:ext cx="0" cy="1503185"/>
            </a:xfrm>
            <a:prstGeom prst="line">
              <a:avLst/>
            </a:prstGeom>
            <a:ln w="6350">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953EE34A-6E1B-D992-4C10-60FBCB24F73F}"/>
                </a:ext>
              </a:extLst>
            </p:cNvPr>
            <p:cNvCxnSpPr>
              <a:cxnSpLocks/>
            </p:cNvCxnSpPr>
            <p:nvPr/>
          </p:nvCxnSpPr>
          <p:spPr>
            <a:xfrm>
              <a:off x="3005252" y="3462618"/>
              <a:ext cx="168776" cy="125132"/>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8A84C437-38C3-75D5-8773-36A54CC3C7A4}"/>
                </a:ext>
              </a:extLst>
            </p:cNvPr>
            <p:cNvCxnSpPr>
              <a:cxnSpLocks/>
            </p:cNvCxnSpPr>
            <p:nvPr/>
          </p:nvCxnSpPr>
          <p:spPr>
            <a:xfrm flipH="1">
              <a:off x="3005252" y="3588082"/>
              <a:ext cx="168776" cy="129843"/>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A7DD193E-171A-A72F-DFE6-969474F05903}"/>
                </a:ext>
              </a:extLst>
            </p:cNvPr>
            <p:cNvCxnSpPr>
              <a:cxnSpLocks/>
            </p:cNvCxnSpPr>
            <p:nvPr/>
          </p:nvCxnSpPr>
          <p:spPr>
            <a:xfrm>
              <a:off x="3005252" y="3717925"/>
              <a:ext cx="0" cy="2222673"/>
            </a:xfrm>
            <a:prstGeom prst="line">
              <a:avLst/>
            </a:prstGeom>
            <a:ln w="6350">
              <a:solidFill>
                <a:srgbClr val="2D2A25"/>
              </a:solidFill>
            </a:ln>
          </p:spPr>
          <p:style>
            <a:lnRef idx="1">
              <a:schemeClr val="accent1"/>
            </a:lnRef>
            <a:fillRef idx="0">
              <a:schemeClr val="accent1"/>
            </a:fillRef>
            <a:effectRef idx="0">
              <a:schemeClr val="accent1"/>
            </a:effectRef>
            <a:fontRef idx="minor">
              <a:schemeClr val="tx1"/>
            </a:fontRef>
          </p:style>
        </p:cxnSp>
      </p:grpSp>
      <p:grpSp>
        <p:nvGrpSpPr>
          <p:cNvPr id="65" name="Grupo 64">
            <a:extLst>
              <a:ext uri="{FF2B5EF4-FFF2-40B4-BE49-F238E27FC236}">
                <a16:creationId xmlns:a16="http://schemas.microsoft.com/office/drawing/2014/main" id="{79B9C0EA-7032-6A8D-D814-65A7B85A6636}"/>
              </a:ext>
            </a:extLst>
          </p:cNvPr>
          <p:cNvGrpSpPr/>
          <p:nvPr/>
        </p:nvGrpSpPr>
        <p:grpSpPr>
          <a:xfrm>
            <a:off x="6011612" y="1853570"/>
            <a:ext cx="168776" cy="3981165"/>
            <a:chOff x="3005252" y="1959433"/>
            <a:chExt cx="168776" cy="3981165"/>
          </a:xfrm>
        </p:grpSpPr>
        <p:cxnSp>
          <p:nvCxnSpPr>
            <p:cNvPr id="66" name="Conector recto 65">
              <a:extLst>
                <a:ext uri="{FF2B5EF4-FFF2-40B4-BE49-F238E27FC236}">
                  <a16:creationId xmlns:a16="http://schemas.microsoft.com/office/drawing/2014/main" id="{CF1DEDEC-24A6-57F7-E33E-594D686BCA5D}"/>
                </a:ext>
              </a:extLst>
            </p:cNvPr>
            <p:cNvCxnSpPr>
              <a:cxnSpLocks/>
            </p:cNvCxnSpPr>
            <p:nvPr/>
          </p:nvCxnSpPr>
          <p:spPr>
            <a:xfrm>
              <a:off x="3005252" y="1959433"/>
              <a:ext cx="0" cy="1503185"/>
            </a:xfrm>
            <a:prstGeom prst="line">
              <a:avLst/>
            </a:prstGeom>
            <a:ln w="6350">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CF3EC194-CFAC-8D1A-75E3-AC68D963AC82}"/>
                </a:ext>
              </a:extLst>
            </p:cNvPr>
            <p:cNvCxnSpPr>
              <a:cxnSpLocks/>
            </p:cNvCxnSpPr>
            <p:nvPr/>
          </p:nvCxnSpPr>
          <p:spPr>
            <a:xfrm>
              <a:off x="3005252" y="3462618"/>
              <a:ext cx="168776" cy="125132"/>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1955E7C6-85A2-72A0-A9B0-50D0862D9B29}"/>
                </a:ext>
              </a:extLst>
            </p:cNvPr>
            <p:cNvCxnSpPr>
              <a:cxnSpLocks/>
            </p:cNvCxnSpPr>
            <p:nvPr/>
          </p:nvCxnSpPr>
          <p:spPr>
            <a:xfrm flipH="1">
              <a:off x="3005252" y="3588082"/>
              <a:ext cx="168776" cy="129843"/>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C6DF983E-21FA-F120-CC03-8B90A4123D16}"/>
                </a:ext>
              </a:extLst>
            </p:cNvPr>
            <p:cNvCxnSpPr>
              <a:cxnSpLocks/>
            </p:cNvCxnSpPr>
            <p:nvPr/>
          </p:nvCxnSpPr>
          <p:spPr>
            <a:xfrm>
              <a:off x="3005252" y="3717925"/>
              <a:ext cx="0" cy="2222673"/>
            </a:xfrm>
            <a:prstGeom prst="line">
              <a:avLst/>
            </a:prstGeom>
            <a:ln w="6350">
              <a:solidFill>
                <a:srgbClr val="2D2A25"/>
              </a:solidFill>
            </a:ln>
          </p:spPr>
          <p:style>
            <a:lnRef idx="1">
              <a:schemeClr val="accent1"/>
            </a:lnRef>
            <a:fillRef idx="0">
              <a:schemeClr val="accent1"/>
            </a:fillRef>
            <a:effectRef idx="0">
              <a:schemeClr val="accent1"/>
            </a:effectRef>
            <a:fontRef idx="minor">
              <a:schemeClr val="tx1"/>
            </a:fontRef>
          </p:style>
        </p:cxnSp>
      </p:grpSp>
      <p:grpSp>
        <p:nvGrpSpPr>
          <p:cNvPr id="70" name="Grupo 69">
            <a:extLst>
              <a:ext uri="{FF2B5EF4-FFF2-40B4-BE49-F238E27FC236}">
                <a16:creationId xmlns:a16="http://schemas.microsoft.com/office/drawing/2014/main" id="{BB79A7DF-E71A-7D8A-B13D-AE5C0FB25BDF}"/>
              </a:ext>
            </a:extLst>
          </p:cNvPr>
          <p:cNvGrpSpPr/>
          <p:nvPr/>
        </p:nvGrpSpPr>
        <p:grpSpPr>
          <a:xfrm>
            <a:off x="9153128" y="1853570"/>
            <a:ext cx="168776" cy="3981165"/>
            <a:chOff x="3005252" y="1959433"/>
            <a:chExt cx="168776" cy="3981165"/>
          </a:xfrm>
        </p:grpSpPr>
        <p:cxnSp>
          <p:nvCxnSpPr>
            <p:cNvPr id="71" name="Conector recto 70">
              <a:extLst>
                <a:ext uri="{FF2B5EF4-FFF2-40B4-BE49-F238E27FC236}">
                  <a16:creationId xmlns:a16="http://schemas.microsoft.com/office/drawing/2014/main" id="{9DE35DB2-ABD7-D233-40E8-37245BD6813C}"/>
                </a:ext>
              </a:extLst>
            </p:cNvPr>
            <p:cNvCxnSpPr>
              <a:cxnSpLocks/>
            </p:cNvCxnSpPr>
            <p:nvPr/>
          </p:nvCxnSpPr>
          <p:spPr>
            <a:xfrm>
              <a:off x="3005252" y="1959433"/>
              <a:ext cx="0" cy="1503185"/>
            </a:xfrm>
            <a:prstGeom prst="line">
              <a:avLst/>
            </a:prstGeom>
            <a:ln w="6350">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89CD108B-5997-0364-7A4A-BEE5E100322B}"/>
                </a:ext>
              </a:extLst>
            </p:cNvPr>
            <p:cNvCxnSpPr>
              <a:cxnSpLocks/>
            </p:cNvCxnSpPr>
            <p:nvPr/>
          </p:nvCxnSpPr>
          <p:spPr>
            <a:xfrm>
              <a:off x="3005252" y="3462618"/>
              <a:ext cx="168776" cy="125132"/>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3B73F03E-69DF-1EA6-688F-0742D9610067}"/>
                </a:ext>
              </a:extLst>
            </p:cNvPr>
            <p:cNvCxnSpPr>
              <a:cxnSpLocks/>
            </p:cNvCxnSpPr>
            <p:nvPr/>
          </p:nvCxnSpPr>
          <p:spPr>
            <a:xfrm flipH="1">
              <a:off x="3005252" y="3588082"/>
              <a:ext cx="168776" cy="129843"/>
            </a:xfrm>
            <a:prstGeom prst="line">
              <a:avLst/>
            </a:prstGeom>
            <a:ln>
              <a:solidFill>
                <a:srgbClr val="2D2A25"/>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2DDB46E3-F39C-6AB4-8FFC-5EA6C88D7128}"/>
                </a:ext>
              </a:extLst>
            </p:cNvPr>
            <p:cNvCxnSpPr>
              <a:cxnSpLocks/>
            </p:cNvCxnSpPr>
            <p:nvPr/>
          </p:nvCxnSpPr>
          <p:spPr>
            <a:xfrm>
              <a:off x="3005252" y="3717925"/>
              <a:ext cx="0" cy="2222673"/>
            </a:xfrm>
            <a:prstGeom prst="line">
              <a:avLst/>
            </a:prstGeom>
            <a:ln w="6350">
              <a:solidFill>
                <a:srgbClr val="2D2A25"/>
              </a:solidFill>
            </a:ln>
          </p:spPr>
          <p:style>
            <a:lnRef idx="1">
              <a:schemeClr val="accent1"/>
            </a:lnRef>
            <a:fillRef idx="0">
              <a:schemeClr val="accent1"/>
            </a:fillRef>
            <a:effectRef idx="0">
              <a:schemeClr val="accent1"/>
            </a:effectRef>
            <a:fontRef idx="minor">
              <a:schemeClr val="tx1"/>
            </a:fontRef>
          </p:style>
        </p:cxnSp>
      </p:grpSp>
      <p:sp>
        <p:nvSpPr>
          <p:cNvPr id="34" name="CuadroTexto 33">
            <a:extLst>
              <a:ext uri="{FF2B5EF4-FFF2-40B4-BE49-F238E27FC236}">
                <a16:creationId xmlns:a16="http://schemas.microsoft.com/office/drawing/2014/main" id="{AA447AA8-E582-184A-A310-C6D1ED992F3A}"/>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204933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22" grpId="0"/>
      <p:bldP spid="23" grpId="0"/>
      <p:bldP spid="2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lipse 41">
            <a:extLst>
              <a:ext uri="{FF2B5EF4-FFF2-40B4-BE49-F238E27FC236}">
                <a16:creationId xmlns:a16="http://schemas.microsoft.com/office/drawing/2014/main" id="{19174930-7424-F642-8F44-7921274CF19F}"/>
              </a:ext>
            </a:extLst>
          </p:cNvPr>
          <p:cNvSpPr/>
          <p:nvPr/>
        </p:nvSpPr>
        <p:spPr>
          <a:xfrm>
            <a:off x="-315492" y="1395653"/>
            <a:ext cx="4210580" cy="4210580"/>
          </a:xfrm>
          <a:prstGeom prst="ellipse">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D9D9D9"/>
              </a:solidFill>
            </a:endParaRPr>
          </a:p>
        </p:txBody>
      </p:sp>
      <p:cxnSp>
        <p:nvCxnSpPr>
          <p:cNvPr id="43" name="Straight Connector 7">
            <a:extLst>
              <a:ext uri="{FF2B5EF4-FFF2-40B4-BE49-F238E27FC236}">
                <a16:creationId xmlns:a16="http://schemas.microsoft.com/office/drawing/2014/main" id="{F4C3F2D9-9D79-6844-8F51-67B16061276C}"/>
              </a:ext>
            </a:extLst>
          </p:cNvPr>
          <p:cNvCxnSpPr>
            <a:cxnSpLocks/>
          </p:cNvCxnSpPr>
          <p:nvPr/>
        </p:nvCxnSpPr>
        <p:spPr>
          <a:xfrm>
            <a:off x="2361355" y="3587750"/>
            <a:ext cx="10113674" cy="0"/>
          </a:xfrm>
          <a:prstGeom prst="line">
            <a:avLst/>
          </a:prstGeom>
          <a:noFill/>
          <a:ln w="12700" cap="flat" cmpd="sng" algn="ctr">
            <a:solidFill>
              <a:srgbClr val="F27547"/>
            </a:solidFill>
            <a:prstDash val="solid"/>
            <a:miter lim="800000"/>
          </a:ln>
          <a:effectLst/>
        </p:spPr>
      </p:cxnSp>
      <p:sp>
        <p:nvSpPr>
          <p:cNvPr id="46" name="Elipse 45">
            <a:extLst>
              <a:ext uri="{FF2B5EF4-FFF2-40B4-BE49-F238E27FC236}">
                <a16:creationId xmlns:a16="http://schemas.microsoft.com/office/drawing/2014/main" id="{29AE34A2-726E-7044-91D4-EC4D9D5E0D79}"/>
              </a:ext>
            </a:extLst>
          </p:cNvPr>
          <p:cNvSpPr/>
          <p:nvPr/>
        </p:nvSpPr>
        <p:spPr>
          <a:xfrm>
            <a:off x="-919912" y="1683588"/>
            <a:ext cx="2510410" cy="2510410"/>
          </a:xfrm>
          <a:prstGeom prst="ellipse">
            <a:avLst/>
          </a:prstGeom>
          <a:noFill/>
          <a:ln w="19050">
            <a:solidFill>
              <a:srgbClr val="F27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D9D9D9"/>
              </a:solidFill>
            </a:endParaRPr>
          </a:p>
        </p:txBody>
      </p:sp>
      <p:pic>
        <p:nvPicPr>
          <p:cNvPr id="45" name="Imagen 44">
            <a:extLst>
              <a:ext uri="{FF2B5EF4-FFF2-40B4-BE49-F238E27FC236}">
                <a16:creationId xmlns:a16="http://schemas.microsoft.com/office/drawing/2014/main" id="{675A1E64-7731-2949-AD5B-F5F0A2FF50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4349" y="1819767"/>
            <a:ext cx="2123149" cy="2122613"/>
          </a:xfrm>
          <a:prstGeom prst="ellipse">
            <a:avLst/>
          </a:prstGeom>
          <a:ln w="12700">
            <a:noFill/>
          </a:ln>
        </p:spPr>
      </p:pic>
      <p:sp>
        <p:nvSpPr>
          <p:cNvPr id="5" name="Triángulo 4">
            <a:extLst>
              <a:ext uri="{FF2B5EF4-FFF2-40B4-BE49-F238E27FC236}">
                <a16:creationId xmlns:a16="http://schemas.microsoft.com/office/drawing/2014/main" id="{5ED6A9B5-B901-F74B-84AF-3178AA4B4FAA}"/>
              </a:ext>
            </a:extLst>
          </p:cNvPr>
          <p:cNvSpPr/>
          <p:nvPr/>
        </p:nvSpPr>
        <p:spPr>
          <a:xfrm rot="5400000">
            <a:off x="2671931" y="3599408"/>
            <a:ext cx="251021" cy="216397"/>
          </a:xfrm>
          <a:prstGeom prst="triangle">
            <a:avLst/>
          </a:prstGeom>
          <a:solidFill>
            <a:srgbClr val="414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CuadroTexto 16">
            <a:extLst>
              <a:ext uri="{FF2B5EF4-FFF2-40B4-BE49-F238E27FC236}">
                <a16:creationId xmlns:a16="http://schemas.microsoft.com/office/drawing/2014/main" id="{1901FE11-D479-5A02-14B0-200DD067927B}"/>
              </a:ext>
            </a:extLst>
          </p:cNvPr>
          <p:cNvSpPr txBox="1"/>
          <p:nvPr/>
        </p:nvSpPr>
        <p:spPr>
          <a:xfrm>
            <a:off x="252060" y="146744"/>
            <a:ext cx="1099981" cy="200055"/>
          </a:xfrm>
          <a:prstGeom prst="rect">
            <a:avLst/>
          </a:prstGeom>
          <a:noFill/>
        </p:spPr>
        <p:txBody>
          <a:bodyPr wrap="none" rtlCol="0">
            <a:spAutoFit/>
          </a:bodyPr>
          <a:lstStyle/>
          <a:p>
            <a:r>
              <a:rPr lang="en-US" sz="700" b="1" spc="300" dirty="0">
                <a:solidFill>
                  <a:srgbClr val="2D2A25"/>
                </a:solidFill>
                <a:latin typeface="Corbel" panose="020B0503020204020204" pitchFamily="34" charset="0"/>
                <a:cs typeface="Arial" panose="020B0604020202020204" pitchFamily="34" charset="0"/>
              </a:rPr>
              <a:t>EXCELLENCE</a:t>
            </a:r>
          </a:p>
        </p:txBody>
      </p:sp>
      <p:sp>
        <p:nvSpPr>
          <p:cNvPr id="41" name="Rectángulo 40">
            <a:extLst>
              <a:ext uri="{FF2B5EF4-FFF2-40B4-BE49-F238E27FC236}">
                <a16:creationId xmlns:a16="http://schemas.microsoft.com/office/drawing/2014/main" id="{993AC560-36B4-BEBC-4D67-29093318FCAC}"/>
              </a:ext>
            </a:extLst>
          </p:cNvPr>
          <p:cNvSpPr/>
          <p:nvPr/>
        </p:nvSpPr>
        <p:spPr>
          <a:xfrm>
            <a:off x="221324" y="754981"/>
            <a:ext cx="5843937" cy="412934"/>
          </a:xfrm>
          <a:prstGeom prst="rect">
            <a:avLst/>
          </a:prstGeom>
        </p:spPr>
        <p:txBody>
          <a:bodyPr wrap="square">
            <a:spAutoFit/>
          </a:bodyPr>
          <a:lstStyle/>
          <a:p>
            <a:pPr>
              <a:lnSpc>
                <a:spcPts val="2500"/>
              </a:lnSpc>
            </a:pPr>
            <a:r>
              <a:rPr lang="en-US" sz="2400" spc="300" dirty="0">
                <a:solidFill>
                  <a:srgbClr val="2D2A25"/>
                </a:solidFill>
                <a:latin typeface="Corbel" panose="020B0503020204020204" pitchFamily="34" charset="0"/>
                <a:cs typeface="Arial" panose="020B0604020202020204" pitchFamily="34" charset="0"/>
              </a:rPr>
              <a:t>EXCELLENCE</a:t>
            </a:r>
          </a:p>
        </p:txBody>
      </p:sp>
      <p:sp>
        <p:nvSpPr>
          <p:cNvPr id="4" name="Rectángulo 3">
            <a:extLst>
              <a:ext uri="{FF2B5EF4-FFF2-40B4-BE49-F238E27FC236}">
                <a16:creationId xmlns:a16="http://schemas.microsoft.com/office/drawing/2014/main" id="{0F130BD5-F108-134C-B11F-754A5BC3EAD7}"/>
              </a:ext>
            </a:extLst>
          </p:cNvPr>
          <p:cNvSpPr/>
          <p:nvPr/>
        </p:nvSpPr>
        <p:spPr>
          <a:xfrm>
            <a:off x="2689243" y="3468480"/>
            <a:ext cx="1566407" cy="238539"/>
          </a:xfrm>
          <a:prstGeom prst="rect">
            <a:avLst/>
          </a:prstGeom>
          <a:solidFill>
            <a:srgbClr val="52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4" name="TextBox 7">
            <a:extLst>
              <a:ext uri="{FF2B5EF4-FFF2-40B4-BE49-F238E27FC236}">
                <a16:creationId xmlns:a16="http://schemas.microsoft.com/office/drawing/2014/main" id="{A99F835F-01A9-2243-AF84-1D2E73B1201E}"/>
              </a:ext>
            </a:extLst>
          </p:cNvPr>
          <p:cNvSpPr txBox="1"/>
          <p:nvPr/>
        </p:nvSpPr>
        <p:spPr>
          <a:xfrm>
            <a:off x="2689243" y="3468480"/>
            <a:ext cx="1609111" cy="246221"/>
          </a:xfrm>
          <a:prstGeom prst="rect">
            <a:avLst/>
          </a:prstGeom>
          <a:noFill/>
        </p:spPr>
        <p:txBody>
          <a:bodyPr wrap="square" rtlCol="0">
            <a:spAutoFit/>
          </a:bodyPr>
          <a:lstStyle/>
          <a:p>
            <a:pPr algn="ctr"/>
            <a:r>
              <a:rPr lang="en-US" sz="1000" dirty="0">
                <a:solidFill>
                  <a:schemeClr val="bg1"/>
                </a:solidFill>
                <a:latin typeface="Georgia" panose="02040502050405020303" pitchFamily="18" charset="0"/>
                <a:ea typeface="Open Sans" panose="020B0606030504020204" pitchFamily="34" charset="0"/>
                <a:cs typeface="Open Sans" panose="020B0606030504020204" pitchFamily="34" charset="0"/>
              </a:rPr>
              <a:t>WINERY OF THE YEAR</a:t>
            </a:r>
          </a:p>
        </p:txBody>
      </p:sp>
      <p:sp>
        <p:nvSpPr>
          <p:cNvPr id="44" name="TextBox 4">
            <a:extLst>
              <a:ext uri="{FF2B5EF4-FFF2-40B4-BE49-F238E27FC236}">
                <a16:creationId xmlns:a16="http://schemas.microsoft.com/office/drawing/2014/main" id="{50D82347-C7A2-724D-BE1E-FAA1F6B4B09C}"/>
              </a:ext>
            </a:extLst>
          </p:cNvPr>
          <p:cNvSpPr txBox="1"/>
          <p:nvPr/>
        </p:nvSpPr>
        <p:spPr>
          <a:xfrm>
            <a:off x="2650937" y="3805607"/>
            <a:ext cx="2227538" cy="1155829"/>
          </a:xfrm>
          <a:prstGeom prst="rect">
            <a:avLst/>
          </a:prstGeom>
          <a:noFill/>
        </p:spPr>
        <p:txBody>
          <a:bodyPr wrap="square" numCol="1" spcCol="792000" rtlCol="0">
            <a:spAutoFit/>
          </a:bodyPr>
          <a:lstStyle/>
          <a:p>
            <a:pPr>
              <a:lnSpc>
                <a:spcPts val="1400"/>
              </a:lnSpc>
            </a:pPr>
            <a:r>
              <a:rPr lang="en-US" sz="1050" dirty="0">
                <a:solidFill>
                  <a:srgbClr val="363636"/>
                </a:solidFill>
                <a:latin typeface="Georgia" panose="02040502050405020303" pitchFamily="18" charset="0"/>
                <a:ea typeface="Open Sans" panose="020B0606030504020204" pitchFamily="34" charset="0"/>
                <a:cs typeface="Open Sans" panose="020B0606030504020204" pitchFamily="34" charset="0"/>
              </a:rPr>
              <a:t>Concha y Toro has been named among the Top 100 Wineries of the Year by Wine &amp; Spirits. It has received this recognition on 26 occasions, the second highest number of appearances of any winery in the ranking.</a:t>
            </a:r>
          </a:p>
        </p:txBody>
      </p:sp>
      <p:sp>
        <p:nvSpPr>
          <p:cNvPr id="49" name="Triángulo 48">
            <a:extLst>
              <a:ext uri="{FF2B5EF4-FFF2-40B4-BE49-F238E27FC236}">
                <a16:creationId xmlns:a16="http://schemas.microsoft.com/office/drawing/2014/main" id="{64DCAE82-9775-B440-83C2-107730434049}"/>
              </a:ext>
            </a:extLst>
          </p:cNvPr>
          <p:cNvSpPr/>
          <p:nvPr/>
        </p:nvSpPr>
        <p:spPr>
          <a:xfrm rot="5400000">
            <a:off x="5811495" y="1828706"/>
            <a:ext cx="251021" cy="216397"/>
          </a:xfrm>
          <a:prstGeom prst="triangle">
            <a:avLst/>
          </a:prstGeom>
          <a:solidFill>
            <a:srgbClr val="414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0" name="Rectángulo 49">
            <a:extLst>
              <a:ext uri="{FF2B5EF4-FFF2-40B4-BE49-F238E27FC236}">
                <a16:creationId xmlns:a16="http://schemas.microsoft.com/office/drawing/2014/main" id="{FC7859B3-10F1-3F4B-92B9-0D53E5B950DB}"/>
              </a:ext>
            </a:extLst>
          </p:cNvPr>
          <p:cNvSpPr/>
          <p:nvPr/>
        </p:nvSpPr>
        <p:spPr>
          <a:xfrm>
            <a:off x="5828807" y="1701137"/>
            <a:ext cx="1856732" cy="238539"/>
          </a:xfrm>
          <a:prstGeom prst="rect">
            <a:avLst/>
          </a:prstGeom>
          <a:solidFill>
            <a:srgbClr val="52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2" name="TextBox 7">
            <a:extLst>
              <a:ext uri="{FF2B5EF4-FFF2-40B4-BE49-F238E27FC236}">
                <a16:creationId xmlns:a16="http://schemas.microsoft.com/office/drawing/2014/main" id="{EEF40423-A06D-874E-AEDB-DF8999B7D8FF}"/>
              </a:ext>
            </a:extLst>
          </p:cNvPr>
          <p:cNvSpPr txBox="1"/>
          <p:nvPr/>
        </p:nvSpPr>
        <p:spPr>
          <a:xfrm>
            <a:off x="5861825" y="1696656"/>
            <a:ext cx="1790696" cy="246221"/>
          </a:xfrm>
          <a:prstGeom prst="rect">
            <a:avLst/>
          </a:prstGeom>
          <a:noFill/>
        </p:spPr>
        <p:txBody>
          <a:bodyPr wrap="square" rtlCol="0">
            <a:spAutoFit/>
          </a:bodyPr>
          <a:lstStyle/>
          <a:p>
            <a:pPr algn="ctr"/>
            <a:r>
              <a:rPr lang="en-US" sz="1000" dirty="0">
                <a:solidFill>
                  <a:schemeClr val="bg1"/>
                </a:solidFill>
                <a:latin typeface="Georgia" panose="02040502050405020303" pitchFamily="18" charset="0"/>
                <a:ea typeface="Open Sans" panose="020B0606030504020204" pitchFamily="34" charset="0"/>
                <a:cs typeface="Open Sans" panose="020B0606030504020204" pitchFamily="34" charset="0"/>
              </a:rPr>
              <a:t>COMPANY OF THE YEAR</a:t>
            </a:r>
          </a:p>
        </p:txBody>
      </p:sp>
      <p:sp>
        <p:nvSpPr>
          <p:cNvPr id="53" name="TextBox 4">
            <a:extLst>
              <a:ext uri="{FF2B5EF4-FFF2-40B4-BE49-F238E27FC236}">
                <a16:creationId xmlns:a16="http://schemas.microsoft.com/office/drawing/2014/main" id="{1331D9B8-15B9-A74B-B512-5B7C586B548E}"/>
              </a:ext>
            </a:extLst>
          </p:cNvPr>
          <p:cNvSpPr txBox="1"/>
          <p:nvPr/>
        </p:nvSpPr>
        <p:spPr>
          <a:xfrm>
            <a:off x="5757918" y="2070509"/>
            <a:ext cx="2351365" cy="990015"/>
          </a:xfrm>
          <a:prstGeom prst="rect">
            <a:avLst/>
          </a:prstGeom>
          <a:noFill/>
        </p:spPr>
        <p:txBody>
          <a:bodyPr wrap="square" numCol="1" spcCol="792000" rtlCol="0">
            <a:spAutoFit/>
          </a:bodyPr>
          <a:lstStyle/>
          <a:p>
            <a:pPr>
              <a:lnSpc>
                <a:spcPts val="1400"/>
              </a:lnSpc>
            </a:pPr>
            <a:r>
              <a:rPr lang="en-US" sz="1050" dirty="0">
                <a:solidFill>
                  <a:srgbClr val="363636"/>
                </a:solidFill>
                <a:latin typeface="Georgia" panose="02040502050405020303" pitchFamily="18" charset="0"/>
                <a:ea typeface="Open Sans" panose="020B0606030504020204" pitchFamily="34" charset="0"/>
                <a:cs typeface="Open Sans" panose="020B0606030504020204" pitchFamily="34" charset="0"/>
              </a:rPr>
              <a:t>In 2021, Viña Concha y Toro was named “International Drinks Company of the Year” by prestigious British magazine The Drinks Business.</a:t>
            </a:r>
          </a:p>
        </p:txBody>
      </p:sp>
      <p:pic>
        <p:nvPicPr>
          <p:cNvPr id="8" name="Imagen 7">
            <a:extLst>
              <a:ext uri="{FF2B5EF4-FFF2-40B4-BE49-F238E27FC236}">
                <a16:creationId xmlns:a16="http://schemas.microsoft.com/office/drawing/2014/main" id="{5955B684-47B1-1949-8C6E-96B2F3D7D4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92734" y="2133600"/>
            <a:ext cx="2124975" cy="2124975"/>
          </a:xfrm>
          <a:prstGeom prst="ellipse">
            <a:avLst/>
          </a:prstGeom>
        </p:spPr>
      </p:pic>
      <p:sp>
        <p:nvSpPr>
          <p:cNvPr id="55" name="Triángulo 54">
            <a:extLst>
              <a:ext uri="{FF2B5EF4-FFF2-40B4-BE49-F238E27FC236}">
                <a16:creationId xmlns:a16="http://schemas.microsoft.com/office/drawing/2014/main" id="{B4D434B3-25D0-CD4F-B22F-16D881313DE8}"/>
              </a:ext>
            </a:extLst>
          </p:cNvPr>
          <p:cNvSpPr/>
          <p:nvPr/>
        </p:nvSpPr>
        <p:spPr>
          <a:xfrm rot="5400000">
            <a:off x="8513614" y="4590774"/>
            <a:ext cx="251021" cy="216397"/>
          </a:xfrm>
          <a:prstGeom prst="triangle">
            <a:avLst/>
          </a:prstGeom>
          <a:solidFill>
            <a:srgbClr val="414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6" name="Rectángulo 55">
            <a:extLst>
              <a:ext uri="{FF2B5EF4-FFF2-40B4-BE49-F238E27FC236}">
                <a16:creationId xmlns:a16="http://schemas.microsoft.com/office/drawing/2014/main" id="{68FDA307-DEAA-3C42-A604-FAAC457551FF}"/>
              </a:ext>
            </a:extLst>
          </p:cNvPr>
          <p:cNvSpPr/>
          <p:nvPr/>
        </p:nvSpPr>
        <p:spPr>
          <a:xfrm>
            <a:off x="8530926" y="4459845"/>
            <a:ext cx="1848590" cy="238539"/>
          </a:xfrm>
          <a:prstGeom prst="rect">
            <a:avLst/>
          </a:prstGeom>
          <a:solidFill>
            <a:srgbClr val="52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7" name="TextBox 7">
            <a:extLst>
              <a:ext uri="{FF2B5EF4-FFF2-40B4-BE49-F238E27FC236}">
                <a16:creationId xmlns:a16="http://schemas.microsoft.com/office/drawing/2014/main" id="{875BAB12-1ADC-424B-9770-6C491F1B3CE5}"/>
              </a:ext>
            </a:extLst>
          </p:cNvPr>
          <p:cNvSpPr txBox="1"/>
          <p:nvPr/>
        </p:nvSpPr>
        <p:spPr>
          <a:xfrm>
            <a:off x="8493335" y="4459845"/>
            <a:ext cx="1923771" cy="246221"/>
          </a:xfrm>
          <a:prstGeom prst="rect">
            <a:avLst/>
          </a:prstGeom>
          <a:noFill/>
        </p:spPr>
        <p:txBody>
          <a:bodyPr wrap="square" rtlCol="0">
            <a:spAutoFit/>
          </a:bodyPr>
          <a:lstStyle/>
          <a:p>
            <a:pPr algn="ctr"/>
            <a:r>
              <a:rPr lang="en-US" sz="1000" dirty="0">
                <a:solidFill>
                  <a:schemeClr val="bg1"/>
                </a:solidFill>
                <a:latin typeface="Georgia" panose="02040502050405020303" pitchFamily="18" charset="0"/>
                <a:ea typeface="Open Sans" panose="020B0606030504020204" pitchFamily="34" charset="0"/>
                <a:cs typeface="Open Sans" panose="020B0606030504020204" pitchFamily="34" charset="0"/>
              </a:rPr>
              <a:t>WINE OF THE DECADE</a:t>
            </a:r>
          </a:p>
        </p:txBody>
      </p:sp>
      <p:sp>
        <p:nvSpPr>
          <p:cNvPr id="58" name="TextBox 4">
            <a:extLst>
              <a:ext uri="{FF2B5EF4-FFF2-40B4-BE49-F238E27FC236}">
                <a16:creationId xmlns:a16="http://schemas.microsoft.com/office/drawing/2014/main" id="{BB5A2D00-B837-5441-878C-83F11F143BF1}"/>
              </a:ext>
            </a:extLst>
          </p:cNvPr>
          <p:cNvSpPr txBox="1"/>
          <p:nvPr/>
        </p:nvSpPr>
        <p:spPr>
          <a:xfrm>
            <a:off x="8493335" y="4783774"/>
            <a:ext cx="2167854" cy="990015"/>
          </a:xfrm>
          <a:prstGeom prst="rect">
            <a:avLst/>
          </a:prstGeom>
          <a:noFill/>
        </p:spPr>
        <p:txBody>
          <a:bodyPr wrap="square" numCol="1" spcCol="792000" rtlCol="0">
            <a:spAutoFit/>
          </a:bodyPr>
          <a:lstStyle/>
          <a:p>
            <a:pPr>
              <a:lnSpc>
                <a:spcPts val="1400"/>
              </a:lnSpc>
            </a:pPr>
            <a:r>
              <a:rPr lang="en-US" sz="1050" dirty="0">
                <a:solidFill>
                  <a:srgbClr val="363636"/>
                </a:solidFill>
                <a:latin typeface="Georgia" panose="02040502050405020303" pitchFamily="18" charset="0"/>
                <a:ea typeface="Open Sans" panose="020B0606030504020204" pitchFamily="34" charset="0"/>
                <a:cs typeface="Open Sans" panose="020B0606030504020204" pitchFamily="34" charset="0"/>
              </a:rPr>
              <a:t>Over the years, Almaviva has received outstanding scores, including being awarded 100 points and named “Wine of the Decade” by James Suckling.</a:t>
            </a:r>
          </a:p>
        </p:txBody>
      </p:sp>
      <p:pic>
        <p:nvPicPr>
          <p:cNvPr id="10" name="Imagen 9">
            <a:extLst>
              <a:ext uri="{FF2B5EF4-FFF2-40B4-BE49-F238E27FC236}">
                <a16:creationId xmlns:a16="http://schemas.microsoft.com/office/drawing/2014/main" id="{A29CD8A0-22F2-C64A-BBB7-5069FE1AE40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55404" y="3288392"/>
            <a:ext cx="2081191" cy="2081191"/>
          </a:xfrm>
          <a:prstGeom prst="ellipse">
            <a:avLst/>
          </a:prstGeom>
        </p:spPr>
      </p:pic>
      <p:sp>
        <p:nvSpPr>
          <p:cNvPr id="11" name="Elipse 10">
            <a:extLst>
              <a:ext uri="{FF2B5EF4-FFF2-40B4-BE49-F238E27FC236}">
                <a16:creationId xmlns:a16="http://schemas.microsoft.com/office/drawing/2014/main" id="{F31D77E2-3422-F945-9320-21A410020C09}"/>
              </a:ext>
            </a:extLst>
          </p:cNvPr>
          <p:cNvSpPr/>
          <p:nvPr/>
        </p:nvSpPr>
        <p:spPr>
          <a:xfrm>
            <a:off x="1509104" y="3702886"/>
            <a:ext cx="71633" cy="71633"/>
          </a:xfrm>
          <a:prstGeom prst="ellipse">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dirty="0"/>
          </a:p>
        </p:txBody>
      </p:sp>
      <p:sp>
        <p:nvSpPr>
          <p:cNvPr id="16" name="Arco 15">
            <a:extLst>
              <a:ext uri="{FF2B5EF4-FFF2-40B4-BE49-F238E27FC236}">
                <a16:creationId xmlns:a16="http://schemas.microsoft.com/office/drawing/2014/main" id="{DE337B0B-E8DE-184C-8306-DF5E4E1213F7}"/>
              </a:ext>
            </a:extLst>
          </p:cNvPr>
          <p:cNvSpPr/>
          <p:nvPr/>
        </p:nvSpPr>
        <p:spPr>
          <a:xfrm rot="9900000">
            <a:off x="1514449" y="2647377"/>
            <a:ext cx="1771650" cy="1771650"/>
          </a:xfrm>
          <a:prstGeom prst="arc">
            <a:avLst/>
          </a:prstGeom>
          <a:ln w="12700">
            <a:solidFill>
              <a:srgbClr val="F27547"/>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62" name="Elipse 61">
            <a:extLst>
              <a:ext uri="{FF2B5EF4-FFF2-40B4-BE49-F238E27FC236}">
                <a16:creationId xmlns:a16="http://schemas.microsoft.com/office/drawing/2014/main" id="{BE3CBA9C-3526-374C-989C-ABF8855019FF}"/>
              </a:ext>
            </a:extLst>
          </p:cNvPr>
          <p:cNvSpPr/>
          <p:nvPr/>
        </p:nvSpPr>
        <p:spPr>
          <a:xfrm>
            <a:off x="5486964" y="3420666"/>
            <a:ext cx="71633" cy="71633"/>
          </a:xfrm>
          <a:prstGeom prst="ellipse">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dirty="0"/>
          </a:p>
        </p:txBody>
      </p:sp>
      <p:sp>
        <p:nvSpPr>
          <p:cNvPr id="63" name="Arco 62">
            <a:extLst>
              <a:ext uri="{FF2B5EF4-FFF2-40B4-BE49-F238E27FC236}">
                <a16:creationId xmlns:a16="http://schemas.microsoft.com/office/drawing/2014/main" id="{061D5392-D716-4844-978D-4BD74C60CD21}"/>
              </a:ext>
            </a:extLst>
          </p:cNvPr>
          <p:cNvSpPr/>
          <p:nvPr/>
        </p:nvSpPr>
        <p:spPr>
          <a:xfrm rot="19478644" flipH="1">
            <a:off x="5380040" y="2073131"/>
            <a:ext cx="1771650" cy="1771650"/>
          </a:xfrm>
          <a:prstGeom prst="arc">
            <a:avLst/>
          </a:prstGeom>
          <a:ln w="12700">
            <a:solidFill>
              <a:srgbClr val="F27547"/>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pic>
        <p:nvPicPr>
          <p:cNvPr id="19" name="Imagen 18">
            <a:extLst>
              <a:ext uri="{FF2B5EF4-FFF2-40B4-BE49-F238E27FC236}">
                <a16:creationId xmlns:a16="http://schemas.microsoft.com/office/drawing/2014/main" id="{9CCBC865-B01B-E74A-B99E-47F724AA580E}"/>
              </a:ext>
            </a:extLst>
          </p:cNvPr>
          <p:cNvPicPr>
            <a:picLocks noChangeAspect="1"/>
          </p:cNvPicPr>
          <p:nvPr/>
        </p:nvPicPr>
        <p:blipFill>
          <a:blip r:embed="rId5"/>
          <a:stretch>
            <a:fillRect/>
          </a:stretch>
        </p:blipFill>
        <p:spPr>
          <a:xfrm>
            <a:off x="9455221" y="1403980"/>
            <a:ext cx="1269475" cy="1269475"/>
          </a:xfrm>
          <a:prstGeom prst="rect">
            <a:avLst/>
          </a:prstGeom>
        </p:spPr>
      </p:pic>
      <p:sp>
        <p:nvSpPr>
          <p:cNvPr id="75" name="Arco 74">
            <a:extLst>
              <a:ext uri="{FF2B5EF4-FFF2-40B4-BE49-F238E27FC236}">
                <a16:creationId xmlns:a16="http://schemas.microsoft.com/office/drawing/2014/main" id="{B648BFE9-C09C-FD41-B1C1-BD16CEE6EE0D}"/>
              </a:ext>
            </a:extLst>
          </p:cNvPr>
          <p:cNvSpPr/>
          <p:nvPr/>
        </p:nvSpPr>
        <p:spPr>
          <a:xfrm rot="7200000" flipH="1">
            <a:off x="8927498" y="3687637"/>
            <a:ext cx="1771650" cy="1771650"/>
          </a:xfrm>
          <a:prstGeom prst="arc">
            <a:avLst/>
          </a:prstGeom>
          <a:ln w="12700">
            <a:solidFill>
              <a:srgbClr val="F27547"/>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76" name="Elipse 75">
            <a:extLst>
              <a:ext uri="{FF2B5EF4-FFF2-40B4-BE49-F238E27FC236}">
                <a16:creationId xmlns:a16="http://schemas.microsoft.com/office/drawing/2014/main" id="{94CE58F2-61F9-174B-9342-64570641D4CF}"/>
              </a:ext>
            </a:extLst>
          </p:cNvPr>
          <p:cNvSpPr/>
          <p:nvPr/>
        </p:nvSpPr>
        <p:spPr>
          <a:xfrm>
            <a:off x="10208313" y="3774841"/>
            <a:ext cx="71633" cy="71633"/>
          </a:xfrm>
          <a:prstGeom prst="ellipse">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dirty="0"/>
          </a:p>
        </p:txBody>
      </p:sp>
      <p:sp>
        <p:nvSpPr>
          <p:cNvPr id="31" name="CuadroTexto 30">
            <a:extLst>
              <a:ext uri="{FF2B5EF4-FFF2-40B4-BE49-F238E27FC236}">
                <a16:creationId xmlns:a16="http://schemas.microsoft.com/office/drawing/2014/main" id="{E2B5A2B9-CFCA-C246-945A-8E734EB89B90}"/>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61060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7">
            <a:extLst>
              <a:ext uri="{FF2B5EF4-FFF2-40B4-BE49-F238E27FC236}">
                <a16:creationId xmlns:a16="http://schemas.microsoft.com/office/drawing/2014/main" id="{6BAAC19B-DCC1-EB4E-A8C2-E71405F89A3E}"/>
              </a:ext>
            </a:extLst>
          </p:cNvPr>
          <p:cNvCxnSpPr>
            <a:cxnSpLocks/>
          </p:cNvCxnSpPr>
          <p:nvPr/>
        </p:nvCxnSpPr>
        <p:spPr>
          <a:xfrm>
            <a:off x="-575945" y="3587750"/>
            <a:ext cx="11604350" cy="0"/>
          </a:xfrm>
          <a:prstGeom prst="line">
            <a:avLst/>
          </a:prstGeom>
          <a:noFill/>
          <a:ln w="12700" cap="flat" cmpd="sng" algn="ctr">
            <a:solidFill>
              <a:srgbClr val="F27547"/>
            </a:solidFill>
            <a:prstDash val="solid"/>
            <a:miter lim="800000"/>
          </a:ln>
          <a:effectLst/>
        </p:spPr>
      </p:cxnSp>
      <p:pic>
        <p:nvPicPr>
          <p:cNvPr id="39" name="Imagen 38">
            <a:extLst>
              <a:ext uri="{FF2B5EF4-FFF2-40B4-BE49-F238E27FC236}">
                <a16:creationId xmlns:a16="http://schemas.microsoft.com/office/drawing/2014/main" id="{C2BFCBF9-9177-A048-9EBE-65A88B22D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78" y="1185595"/>
            <a:ext cx="939832" cy="4058985"/>
          </a:xfrm>
          <a:prstGeom prst="rect">
            <a:avLst/>
          </a:prstGeom>
        </p:spPr>
      </p:pic>
      <p:pic>
        <p:nvPicPr>
          <p:cNvPr id="40" name="Imagen 39">
            <a:extLst>
              <a:ext uri="{FF2B5EF4-FFF2-40B4-BE49-F238E27FC236}">
                <a16:creationId xmlns:a16="http://schemas.microsoft.com/office/drawing/2014/main" id="{7F8A936F-B5DE-E647-9360-CEF89C41C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600" y="2019286"/>
            <a:ext cx="1048607" cy="1048607"/>
          </a:xfrm>
          <a:prstGeom prst="rect">
            <a:avLst/>
          </a:prstGeom>
        </p:spPr>
      </p:pic>
      <p:sp>
        <p:nvSpPr>
          <p:cNvPr id="42" name="Elipse 41">
            <a:extLst>
              <a:ext uri="{FF2B5EF4-FFF2-40B4-BE49-F238E27FC236}">
                <a16:creationId xmlns:a16="http://schemas.microsoft.com/office/drawing/2014/main" id="{19174930-7424-F642-8F44-7921274CF19F}"/>
              </a:ext>
            </a:extLst>
          </p:cNvPr>
          <p:cNvSpPr/>
          <p:nvPr/>
        </p:nvSpPr>
        <p:spPr>
          <a:xfrm>
            <a:off x="9000717" y="1329021"/>
            <a:ext cx="4084075" cy="4084075"/>
          </a:xfrm>
          <a:prstGeom prst="ellipse">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D9D9D9"/>
              </a:solidFill>
            </a:endParaRPr>
          </a:p>
        </p:txBody>
      </p:sp>
      <p:sp>
        <p:nvSpPr>
          <p:cNvPr id="5" name="Triángulo 4">
            <a:extLst>
              <a:ext uri="{FF2B5EF4-FFF2-40B4-BE49-F238E27FC236}">
                <a16:creationId xmlns:a16="http://schemas.microsoft.com/office/drawing/2014/main" id="{5ED6A9B5-B901-F74B-84AF-3178AA4B4FAA}"/>
              </a:ext>
            </a:extLst>
          </p:cNvPr>
          <p:cNvSpPr/>
          <p:nvPr/>
        </p:nvSpPr>
        <p:spPr>
          <a:xfrm rot="5400000">
            <a:off x="5756723" y="3600262"/>
            <a:ext cx="251021" cy="216397"/>
          </a:xfrm>
          <a:prstGeom prst="triangle">
            <a:avLst/>
          </a:prstGeom>
          <a:solidFill>
            <a:srgbClr val="414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CuadroTexto 16">
            <a:extLst>
              <a:ext uri="{FF2B5EF4-FFF2-40B4-BE49-F238E27FC236}">
                <a16:creationId xmlns:a16="http://schemas.microsoft.com/office/drawing/2014/main" id="{1901FE11-D479-5A02-14B0-200DD067927B}"/>
              </a:ext>
            </a:extLst>
          </p:cNvPr>
          <p:cNvSpPr txBox="1"/>
          <p:nvPr/>
        </p:nvSpPr>
        <p:spPr>
          <a:xfrm>
            <a:off x="252060" y="146744"/>
            <a:ext cx="1099981" cy="200055"/>
          </a:xfrm>
          <a:prstGeom prst="rect">
            <a:avLst/>
          </a:prstGeom>
          <a:noFill/>
        </p:spPr>
        <p:txBody>
          <a:bodyPr wrap="none" rtlCol="0">
            <a:spAutoFit/>
          </a:bodyPr>
          <a:lstStyle/>
          <a:p>
            <a:r>
              <a:rPr lang="en-US" sz="700" b="1" spc="300" dirty="0">
                <a:solidFill>
                  <a:srgbClr val="2D2A25"/>
                </a:solidFill>
                <a:latin typeface="Corbel" panose="020B0503020204020204" pitchFamily="34" charset="0"/>
                <a:cs typeface="Arial" panose="020B0604020202020204" pitchFamily="34" charset="0"/>
              </a:rPr>
              <a:t>EXCELLENCE</a:t>
            </a:r>
          </a:p>
        </p:txBody>
      </p:sp>
      <p:sp>
        <p:nvSpPr>
          <p:cNvPr id="4" name="Rectángulo 3">
            <a:extLst>
              <a:ext uri="{FF2B5EF4-FFF2-40B4-BE49-F238E27FC236}">
                <a16:creationId xmlns:a16="http://schemas.microsoft.com/office/drawing/2014/main" id="{0F130BD5-F108-134C-B11F-754A5BC3EAD7}"/>
              </a:ext>
            </a:extLst>
          </p:cNvPr>
          <p:cNvSpPr/>
          <p:nvPr/>
        </p:nvSpPr>
        <p:spPr>
          <a:xfrm>
            <a:off x="5774504" y="3474680"/>
            <a:ext cx="1712865" cy="238539"/>
          </a:xfrm>
          <a:prstGeom prst="rect">
            <a:avLst/>
          </a:prstGeom>
          <a:solidFill>
            <a:srgbClr val="52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4" name="TextBox 7">
            <a:extLst>
              <a:ext uri="{FF2B5EF4-FFF2-40B4-BE49-F238E27FC236}">
                <a16:creationId xmlns:a16="http://schemas.microsoft.com/office/drawing/2014/main" id="{A99F835F-01A9-2243-AF84-1D2E73B1201E}"/>
              </a:ext>
            </a:extLst>
          </p:cNvPr>
          <p:cNvSpPr txBox="1"/>
          <p:nvPr/>
        </p:nvSpPr>
        <p:spPr>
          <a:xfrm>
            <a:off x="5760154" y="3474680"/>
            <a:ext cx="1892271" cy="246221"/>
          </a:xfrm>
          <a:prstGeom prst="rect">
            <a:avLst/>
          </a:prstGeom>
          <a:noFill/>
        </p:spPr>
        <p:txBody>
          <a:bodyPr wrap="square" rtlCol="0">
            <a:spAutoFit/>
          </a:bodyPr>
          <a:lstStyle/>
          <a:p>
            <a:r>
              <a:rPr lang="en-US" sz="1000" spc="100" dirty="0">
                <a:solidFill>
                  <a:schemeClr val="bg1"/>
                </a:solidFill>
                <a:latin typeface="Georgia" panose="02040502050405020303" pitchFamily="18" charset="0"/>
                <a:ea typeface="Open Sans" panose="020B0606030504020204" pitchFamily="34" charset="0"/>
                <a:cs typeface="Open Sans" panose="020B0606030504020204" pitchFamily="34" charset="0"/>
              </a:rPr>
              <a:t>DON MELCHOR 2019</a:t>
            </a:r>
          </a:p>
        </p:txBody>
      </p:sp>
      <p:sp>
        <p:nvSpPr>
          <p:cNvPr id="16" name="Triángulo 15">
            <a:extLst>
              <a:ext uri="{FF2B5EF4-FFF2-40B4-BE49-F238E27FC236}">
                <a16:creationId xmlns:a16="http://schemas.microsoft.com/office/drawing/2014/main" id="{F1DC68CE-60D2-F543-A5EC-5279B066867B}"/>
              </a:ext>
            </a:extLst>
          </p:cNvPr>
          <p:cNvSpPr/>
          <p:nvPr/>
        </p:nvSpPr>
        <p:spPr>
          <a:xfrm rot="5400000">
            <a:off x="1505286" y="3636513"/>
            <a:ext cx="251021" cy="216397"/>
          </a:xfrm>
          <a:prstGeom prst="triangle">
            <a:avLst/>
          </a:prstGeom>
          <a:solidFill>
            <a:srgbClr val="414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9" name="Rectángulo 18">
            <a:extLst>
              <a:ext uri="{FF2B5EF4-FFF2-40B4-BE49-F238E27FC236}">
                <a16:creationId xmlns:a16="http://schemas.microsoft.com/office/drawing/2014/main" id="{F59AE28E-45B0-D647-9B22-6F2AFD7DBA8D}"/>
              </a:ext>
            </a:extLst>
          </p:cNvPr>
          <p:cNvSpPr/>
          <p:nvPr/>
        </p:nvSpPr>
        <p:spPr>
          <a:xfrm>
            <a:off x="1522598" y="3397488"/>
            <a:ext cx="1946209" cy="349742"/>
          </a:xfrm>
          <a:prstGeom prst="rect">
            <a:avLst/>
          </a:prstGeom>
          <a:solidFill>
            <a:srgbClr val="52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0" name="TextBox 7">
            <a:extLst>
              <a:ext uri="{FF2B5EF4-FFF2-40B4-BE49-F238E27FC236}">
                <a16:creationId xmlns:a16="http://schemas.microsoft.com/office/drawing/2014/main" id="{F1416ABE-F192-794E-93A1-F8A3413747A6}"/>
              </a:ext>
            </a:extLst>
          </p:cNvPr>
          <p:cNvSpPr txBox="1"/>
          <p:nvPr/>
        </p:nvSpPr>
        <p:spPr>
          <a:xfrm>
            <a:off x="1541273" y="3450346"/>
            <a:ext cx="1908857" cy="246221"/>
          </a:xfrm>
          <a:prstGeom prst="rect">
            <a:avLst/>
          </a:prstGeom>
          <a:noFill/>
        </p:spPr>
        <p:txBody>
          <a:bodyPr wrap="square" rtlCol="0">
            <a:spAutoFit/>
          </a:bodyPr>
          <a:lstStyle/>
          <a:p>
            <a:pPr algn="ctr"/>
            <a:r>
              <a:rPr lang="en-US" sz="1000" spc="100" dirty="0">
                <a:solidFill>
                  <a:schemeClr val="bg1"/>
                </a:solidFill>
                <a:latin typeface="Georgia" panose="02040502050405020303" pitchFamily="18" charset="0"/>
                <a:ea typeface="Open Sans" panose="020B0606030504020204" pitchFamily="34" charset="0"/>
                <a:cs typeface="Open Sans" panose="020B0606030504020204" pitchFamily="34" charset="0"/>
              </a:rPr>
              <a:t>TOP-SELLING BRAND</a:t>
            </a:r>
          </a:p>
        </p:txBody>
      </p:sp>
      <p:sp>
        <p:nvSpPr>
          <p:cNvPr id="21" name="TextBox 4">
            <a:extLst>
              <a:ext uri="{FF2B5EF4-FFF2-40B4-BE49-F238E27FC236}">
                <a16:creationId xmlns:a16="http://schemas.microsoft.com/office/drawing/2014/main" id="{D0A971B6-60BB-8C4F-8277-DE3FBEA389CF}"/>
              </a:ext>
            </a:extLst>
          </p:cNvPr>
          <p:cNvSpPr txBox="1"/>
          <p:nvPr/>
        </p:nvSpPr>
        <p:spPr>
          <a:xfrm>
            <a:off x="1695969" y="3794205"/>
            <a:ext cx="2427746" cy="1169551"/>
          </a:xfrm>
          <a:prstGeom prst="rect">
            <a:avLst/>
          </a:prstGeom>
          <a:noFill/>
        </p:spPr>
        <p:txBody>
          <a:bodyPr wrap="square" numCol="1" spcCol="792000" rtlCol="0">
            <a:spAutoFit/>
          </a:bodyPr>
          <a:lstStyle/>
          <a:p>
            <a:pPr>
              <a:lnSpc>
                <a:spcPts val="1400"/>
              </a:lnSpc>
            </a:pPr>
            <a:r>
              <a:rPr lang="en-US" sz="1050" dirty="0">
                <a:solidFill>
                  <a:srgbClr val="363636"/>
                </a:solidFill>
                <a:latin typeface="Georgia" panose="02040502050405020303" pitchFamily="18" charset="0"/>
                <a:ea typeface="Open Sans" panose="020B0606030504020204" pitchFamily="34" charset="0"/>
                <a:cs typeface="Open Sans" panose="020B0606030504020204" pitchFamily="34" charset="0"/>
              </a:rPr>
              <a:t>In 2021, Trivento celebrated its 25th anniversary, becoming the world’s top-selling Argentinean brand, according to consultancy firm IWSR Drinks Market Analysis, after sustained growth in sales value.</a:t>
            </a:r>
          </a:p>
        </p:txBody>
      </p:sp>
      <p:sp>
        <p:nvSpPr>
          <p:cNvPr id="22" name="Elipse 21">
            <a:extLst>
              <a:ext uri="{FF2B5EF4-FFF2-40B4-BE49-F238E27FC236}">
                <a16:creationId xmlns:a16="http://schemas.microsoft.com/office/drawing/2014/main" id="{0F34A524-56B0-8347-8D5B-98C24893ADBB}"/>
              </a:ext>
            </a:extLst>
          </p:cNvPr>
          <p:cNvSpPr/>
          <p:nvPr/>
        </p:nvSpPr>
        <p:spPr>
          <a:xfrm>
            <a:off x="566549" y="3894642"/>
            <a:ext cx="71633" cy="71633"/>
          </a:xfrm>
          <a:prstGeom prst="ellipse">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dirty="0"/>
          </a:p>
        </p:txBody>
      </p:sp>
      <p:sp>
        <p:nvSpPr>
          <p:cNvPr id="23" name="Arco 22">
            <a:extLst>
              <a:ext uri="{FF2B5EF4-FFF2-40B4-BE49-F238E27FC236}">
                <a16:creationId xmlns:a16="http://schemas.microsoft.com/office/drawing/2014/main" id="{E2C01E72-7144-3A42-AC27-FDDD79CB6C05}"/>
              </a:ext>
            </a:extLst>
          </p:cNvPr>
          <p:cNvSpPr/>
          <p:nvPr/>
        </p:nvSpPr>
        <p:spPr>
          <a:xfrm rot="9900000">
            <a:off x="571894" y="2839133"/>
            <a:ext cx="1771650" cy="1771650"/>
          </a:xfrm>
          <a:prstGeom prst="arc">
            <a:avLst/>
          </a:prstGeom>
          <a:ln w="12700">
            <a:solidFill>
              <a:srgbClr val="F27547"/>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pic>
        <p:nvPicPr>
          <p:cNvPr id="3" name="Imagen 2">
            <a:extLst>
              <a:ext uri="{FF2B5EF4-FFF2-40B4-BE49-F238E27FC236}">
                <a16:creationId xmlns:a16="http://schemas.microsoft.com/office/drawing/2014/main" id="{539A57D0-364C-AD44-8CDA-BB6B8023C85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70126" y="1502514"/>
            <a:ext cx="961197" cy="4035139"/>
          </a:xfrm>
          <a:prstGeom prst="rect">
            <a:avLst/>
          </a:prstGeom>
        </p:spPr>
      </p:pic>
      <p:sp>
        <p:nvSpPr>
          <p:cNvPr id="27" name="TextBox 4">
            <a:extLst>
              <a:ext uri="{FF2B5EF4-FFF2-40B4-BE49-F238E27FC236}">
                <a16:creationId xmlns:a16="http://schemas.microsoft.com/office/drawing/2014/main" id="{05678B85-9986-F442-8874-F78B1D02716D}"/>
              </a:ext>
            </a:extLst>
          </p:cNvPr>
          <p:cNvSpPr txBox="1"/>
          <p:nvPr/>
        </p:nvSpPr>
        <p:spPr>
          <a:xfrm>
            <a:off x="5839971" y="3824349"/>
            <a:ext cx="1919735" cy="1015663"/>
          </a:xfrm>
          <a:prstGeom prst="rect">
            <a:avLst/>
          </a:prstGeom>
          <a:noFill/>
        </p:spPr>
        <p:txBody>
          <a:bodyPr wrap="square" numCol="1" spcCol="792000" rtlCol="0">
            <a:spAutoFit/>
          </a:bodyPr>
          <a:lstStyle/>
          <a:p>
            <a:pPr>
              <a:lnSpc>
                <a:spcPts val="1200"/>
              </a:lnSpc>
            </a:pPr>
            <a:r>
              <a:rPr lang="en-US" sz="1050" dirty="0">
                <a:solidFill>
                  <a:srgbClr val="363636"/>
                </a:solidFill>
                <a:latin typeface="Georgia" panose="02040502050405020303" pitchFamily="18" charset="0"/>
                <a:ea typeface="Open Sans" panose="020B0606030504020204" pitchFamily="34" charset="0"/>
                <a:cs typeface="Open Sans" panose="020B0606030504020204" pitchFamily="34" charset="0"/>
              </a:rPr>
              <a:t>The latest vintage from Viña Don Melchor received 98 points from James Suckling, who also named it fourth among Top 100 Wines of Chile 2021.</a:t>
            </a:r>
          </a:p>
        </p:txBody>
      </p:sp>
      <p:sp>
        <p:nvSpPr>
          <p:cNvPr id="30" name="Elipse 29">
            <a:extLst>
              <a:ext uri="{FF2B5EF4-FFF2-40B4-BE49-F238E27FC236}">
                <a16:creationId xmlns:a16="http://schemas.microsoft.com/office/drawing/2014/main" id="{7C24B0E6-2D8B-C642-A857-3FB1BFE58315}"/>
              </a:ext>
            </a:extLst>
          </p:cNvPr>
          <p:cNvSpPr/>
          <p:nvPr/>
        </p:nvSpPr>
        <p:spPr>
          <a:xfrm>
            <a:off x="11008543" y="3554831"/>
            <a:ext cx="71633" cy="71633"/>
          </a:xfrm>
          <a:prstGeom prst="ellipse">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dirty="0"/>
          </a:p>
        </p:txBody>
      </p:sp>
      <p:sp>
        <p:nvSpPr>
          <p:cNvPr id="31" name="Elipse 30">
            <a:extLst>
              <a:ext uri="{FF2B5EF4-FFF2-40B4-BE49-F238E27FC236}">
                <a16:creationId xmlns:a16="http://schemas.microsoft.com/office/drawing/2014/main" id="{720D5FEB-847C-9F41-97AE-A00F6627C164}"/>
              </a:ext>
            </a:extLst>
          </p:cNvPr>
          <p:cNvSpPr/>
          <p:nvPr/>
        </p:nvSpPr>
        <p:spPr>
          <a:xfrm>
            <a:off x="5139927" y="2620751"/>
            <a:ext cx="71633" cy="71633"/>
          </a:xfrm>
          <a:prstGeom prst="ellipse">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dirty="0"/>
          </a:p>
        </p:txBody>
      </p:sp>
      <p:sp>
        <p:nvSpPr>
          <p:cNvPr id="32" name="Arco 31">
            <a:extLst>
              <a:ext uri="{FF2B5EF4-FFF2-40B4-BE49-F238E27FC236}">
                <a16:creationId xmlns:a16="http://schemas.microsoft.com/office/drawing/2014/main" id="{1404D0DF-C7CC-9545-8D29-206855CAC482}"/>
              </a:ext>
            </a:extLst>
          </p:cNvPr>
          <p:cNvSpPr/>
          <p:nvPr/>
        </p:nvSpPr>
        <p:spPr>
          <a:xfrm rot="15625058" flipV="1">
            <a:off x="4410948" y="2634258"/>
            <a:ext cx="1771650" cy="1771650"/>
          </a:xfrm>
          <a:prstGeom prst="arc">
            <a:avLst/>
          </a:prstGeom>
          <a:ln w="12700">
            <a:solidFill>
              <a:srgbClr val="F27547"/>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33" name="Elipse 32">
            <a:extLst>
              <a:ext uri="{FF2B5EF4-FFF2-40B4-BE49-F238E27FC236}">
                <a16:creationId xmlns:a16="http://schemas.microsoft.com/office/drawing/2014/main" id="{160145FC-8D94-FF43-BD3B-633C38DDA00D}"/>
              </a:ext>
            </a:extLst>
          </p:cNvPr>
          <p:cNvSpPr/>
          <p:nvPr/>
        </p:nvSpPr>
        <p:spPr>
          <a:xfrm>
            <a:off x="9135020" y="4002141"/>
            <a:ext cx="2468036" cy="2468036"/>
          </a:xfrm>
          <a:prstGeom prst="ellipse">
            <a:avLst/>
          </a:prstGeom>
          <a:noFill/>
          <a:ln w="19050">
            <a:solidFill>
              <a:srgbClr val="F27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D9D9D9"/>
              </a:solidFill>
            </a:endParaRPr>
          </a:p>
        </p:txBody>
      </p:sp>
      <p:pic>
        <p:nvPicPr>
          <p:cNvPr id="7" name="Imagen 6">
            <a:extLst>
              <a:ext uri="{FF2B5EF4-FFF2-40B4-BE49-F238E27FC236}">
                <a16:creationId xmlns:a16="http://schemas.microsoft.com/office/drawing/2014/main" id="{B2889F8E-72BF-8244-B5E9-E364FFAD8E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44"/>
          <a:stretch/>
        </p:blipFill>
        <p:spPr>
          <a:xfrm>
            <a:off x="8246781" y="2725476"/>
            <a:ext cx="2231831" cy="2231831"/>
          </a:xfrm>
          <a:prstGeom prst="ellipse">
            <a:avLst/>
          </a:prstGeom>
        </p:spPr>
      </p:pic>
      <p:sp>
        <p:nvSpPr>
          <p:cNvPr id="26" name="Elipse 25">
            <a:extLst>
              <a:ext uri="{FF2B5EF4-FFF2-40B4-BE49-F238E27FC236}">
                <a16:creationId xmlns:a16="http://schemas.microsoft.com/office/drawing/2014/main" id="{AC61CE38-A388-F046-94DE-EBE7E0C0602C}"/>
              </a:ext>
            </a:extLst>
          </p:cNvPr>
          <p:cNvSpPr/>
          <p:nvPr/>
        </p:nvSpPr>
        <p:spPr>
          <a:xfrm>
            <a:off x="8311750" y="3355223"/>
            <a:ext cx="71633" cy="71633"/>
          </a:xfrm>
          <a:prstGeom prst="ellipse">
            <a:avLst/>
          </a:prstGeom>
          <a:solidFill>
            <a:srgbClr val="F27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dirty="0"/>
          </a:p>
        </p:txBody>
      </p:sp>
      <p:sp>
        <p:nvSpPr>
          <p:cNvPr id="28" name="Arco 27">
            <a:extLst>
              <a:ext uri="{FF2B5EF4-FFF2-40B4-BE49-F238E27FC236}">
                <a16:creationId xmlns:a16="http://schemas.microsoft.com/office/drawing/2014/main" id="{B58B61CF-D990-5E45-A2D6-E1AD7A4CC788}"/>
              </a:ext>
            </a:extLst>
          </p:cNvPr>
          <p:cNvSpPr/>
          <p:nvPr/>
        </p:nvSpPr>
        <p:spPr>
          <a:xfrm rot="7200000" flipV="1">
            <a:off x="7895652" y="1734498"/>
            <a:ext cx="1771650" cy="1771650"/>
          </a:xfrm>
          <a:prstGeom prst="arc">
            <a:avLst/>
          </a:prstGeom>
          <a:ln w="12700">
            <a:solidFill>
              <a:srgbClr val="F27547"/>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29" name="Triángulo 28">
            <a:extLst>
              <a:ext uri="{FF2B5EF4-FFF2-40B4-BE49-F238E27FC236}">
                <a16:creationId xmlns:a16="http://schemas.microsoft.com/office/drawing/2014/main" id="{BF8A27D6-F7A5-D347-B4D2-A75B80A1D84B}"/>
              </a:ext>
            </a:extLst>
          </p:cNvPr>
          <p:cNvSpPr/>
          <p:nvPr/>
        </p:nvSpPr>
        <p:spPr>
          <a:xfrm rot="19800000">
            <a:off x="8023446" y="1438649"/>
            <a:ext cx="251021" cy="216397"/>
          </a:xfrm>
          <a:prstGeom prst="triangle">
            <a:avLst/>
          </a:prstGeom>
          <a:solidFill>
            <a:srgbClr val="414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5" name="Rectángulo 34">
            <a:extLst>
              <a:ext uri="{FF2B5EF4-FFF2-40B4-BE49-F238E27FC236}">
                <a16:creationId xmlns:a16="http://schemas.microsoft.com/office/drawing/2014/main" id="{153F20BE-C5FA-BF4F-B82A-10C1A1327996}"/>
              </a:ext>
            </a:extLst>
          </p:cNvPr>
          <p:cNvSpPr/>
          <p:nvPr/>
        </p:nvSpPr>
        <p:spPr>
          <a:xfrm>
            <a:off x="8092103" y="1345070"/>
            <a:ext cx="1961396" cy="238539"/>
          </a:xfrm>
          <a:prstGeom prst="rect">
            <a:avLst/>
          </a:prstGeom>
          <a:solidFill>
            <a:srgbClr val="52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6" name="TextBox 7">
            <a:extLst>
              <a:ext uri="{FF2B5EF4-FFF2-40B4-BE49-F238E27FC236}">
                <a16:creationId xmlns:a16="http://schemas.microsoft.com/office/drawing/2014/main" id="{B4296DCE-D697-E641-8DB2-170353EAB683}"/>
              </a:ext>
            </a:extLst>
          </p:cNvPr>
          <p:cNvSpPr txBox="1"/>
          <p:nvPr/>
        </p:nvSpPr>
        <p:spPr>
          <a:xfrm>
            <a:off x="7977858" y="1322177"/>
            <a:ext cx="2189885" cy="246221"/>
          </a:xfrm>
          <a:prstGeom prst="rect">
            <a:avLst/>
          </a:prstGeom>
          <a:noFill/>
        </p:spPr>
        <p:txBody>
          <a:bodyPr wrap="square" rtlCol="0">
            <a:spAutoFit/>
          </a:bodyPr>
          <a:lstStyle/>
          <a:p>
            <a:pPr algn="ctr"/>
            <a:r>
              <a:rPr lang="en-US" sz="1000" spc="100" dirty="0">
                <a:solidFill>
                  <a:schemeClr val="bg1"/>
                </a:solidFill>
                <a:latin typeface="Georgia" panose="02040502050405020303" pitchFamily="18" charset="0"/>
                <a:ea typeface="Open Sans" panose="020B0606030504020204" pitchFamily="34" charset="0"/>
                <a:cs typeface="Open Sans" panose="020B0606030504020204" pitchFamily="34" charset="0"/>
              </a:rPr>
              <a:t>CONCHA Y TORO WINE</a:t>
            </a:r>
          </a:p>
        </p:txBody>
      </p:sp>
      <p:sp>
        <p:nvSpPr>
          <p:cNvPr id="37" name="TextBox 4">
            <a:extLst>
              <a:ext uri="{FF2B5EF4-FFF2-40B4-BE49-F238E27FC236}">
                <a16:creationId xmlns:a16="http://schemas.microsoft.com/office/drawing/2014/main" id="{92CCECE6-FB0A-8643-BFF3-FE1022AEAC19}"/>
              </a:ext>
            </a:extLst>
          </p:cNvPr>
          <p:cNvSpPr txBox="1"/>
          <p:nvPr/>
        </p:nvSpPr>
        <p:spPr>
          <a:xfrm>
            <a:off x="8078634" y="1682962"/>
            <a:ext cx="2447724" cy="861774"/>
          </a:xfrm>
          <a:prstGeom prst="rect">
            <a:avLst/>
          </a:prstGeom>
          <a:noFill/>
        </p:spPr>
        <p:txBody>
          <a:bodyPr wrap="square" numCol="1" spcCol="792000" rtlCol="0">
            <a:spAutoFit/>
          </a:bodyPr>
          <a:lstStyle/>
          <a:p>
            <a:pPr>
              <a:lnSpc>
                <a:spcPts val="1200"/>
              </a:lnSpc>
            </a:pPr>
            <a:r>
              <a:rPr lang="en-US" sz="1050" dirty="0">
                <a:solidFill>
                  <a:srgbClr val="363636"/>
                </a:solidFill>
                <a:latin typeface="Georgia" panose="02040502050405020303" pitchFamily="18" charset="0"/>
                <a:ea typeface="Open Sans" panose="020B0606030504020204" pitchFamily="34" charset="0"/>
                <a:cs typeface="Open Sans" panose="020B0606030504020204" pitchFamily="34" charset="0"/>
              </a:rPr>
              <a:t>The Concha y Toro brand has been presented in China to promote the development of the Ultra-Premium Chilean wine category in the international market.</a:t>
            </a:r>
          </a:p>
        </p:txBody>
      </p:sp>
      <p:sp>
        <p:nvSpPr>
          <p:cNvPr id="38" name="CuadroTexto 37">
            <a:extLst>
              <a:ext uri="{FF2B5EF4-FFF2-40B4-BE49-F238E27FC236}">
                <a16:creationId xmlns:a16="http://schemas.microsoft.com/office/drawing/2014/main" id="{C3FF0C5B-21BC-8C4B-9880-643E79057AE7}"/>
              </a:ext>
            </a:extLst>
          </p:cNvPr>
          <p:cNvSpPr txBox="1"/>
          <p:nvPr/>
        </p:nvSpPr>
        <p:spPr>
          <a:xfrm>
            <a:off x="9753140" y="146744"/>
            <a:ext cx="2210863" cy="200055"/>
          </a:xfrm>
          <a:prstGeom prst="rect">
            <a:avLst/>
          </a:prstGeom>
          <a:noFill/>
        </p:spPr>
        <p:txBody>
          <a:bodyPr wrap="none" rtlCol="0">
            <a:spAutoFit/>
          </a:bodyPr>
          <a:lstStyle/>
          <a:p>
            <a:pPr algn="r"/>
            <a:r>
              <a:rPr lang="en-US" sz="700" b="1" spc="300" dirty="0">
                <a:latin typeface="Corbel" panose="020B0503020204020204" pitchFamily="34" charset="0"/>
                <a:cs typeface="Arial" panose="020B0604020202020204" pitchFamily="34" charset="0"/>
              </a:rPr>
              <a:t>CORPORATE PRESENTATION</a:t>
            </a:r>
          </a:p>
        </p:txBody>
      </p:sp>
    </p:spTree>
    <p:extLst>
      <p:ext uri="{BB962C8B-B14F-4D97-AF65-F5344CB8AC3E}">
        <p14:creationId xmlns:p14="http://schemas.microsoft.com/office/powerpoint/2010/main" val="476519883"/>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7687</TotalTime>
  <Words>1551</Words>
  <Application>Microsoft Office PowerPoint</Application>
  <PresentationFormat>Panorámica</PresentationFormat>
  <Paragraphs>259</Paragraphs>
  <Slides>28</Slides>
  <Notes>7</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28</vt:i4>
      </vt:variant>
    </vt:vector>
  </HeadingPairs>
  <TitlesOfParts>
    <vt:vector size="41" baseType="lpstr">
      <vt:lpstr>Arial</vt:lpstr>
      <vt:lpstr>Calibri</vt:lpstr>
      <vt:lpstr>Corbel</vt:lpstr>
      <vt:lpstr>Georgia</vt:lpstr>
      <vt:lpstr>Helvetica Neue</vt:lpstr>
      <vt:lpstr>Meta Serif OT Book</vt:lpstr>
      <vt:lpstr>Meta Serif OT Light</vt:lpstr>
      <vt:lpstr>Meta Serif OT Medium</vt:lpstr>
      <vt:lpstr>Open Sans</vt:lpstr>
      <vt:lpstr>Palatino Linotype</vt:lpstr>
      <vt:lpstr>Times New Roman</vt:lpstr>
      <vt:lpstr>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Gonzalez Natalia</cp:lastModifiedBy>
  <cp:revision>141</cp:revision>
  <cp:lastPrinted>2022-04-22T17:32:28Z</cp:lastPrinted>
  <dcterms:created xsi:type="dcterms:W3CDTF">2022-04-06T19:25:02Z</dcterms:created>
  <dcterms:modified xsi:type="dcterms:W3CDTF">2022-05-24T17:01:08Z</dcterms:modified>
</cp:coreProperties>
</file>